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96" r:id="rId2"/>
    <p:sldId id="288" r:id="rId3"/>
    <p:sldId id="290" r:id="rId4"/>
    <p:sldId id="291" r:id="rId5"/>
    <p:sldId id="287" r:id="rId6"/>
    <p:sldId id="292" r:id="rId7"/>
    <p:sldId id="293" r:id="rId8"/>
    <p:sldId id="294" r:id="rId9"/>
    <p:sldId id="295" r:id="rId10"/>
    <p:sldId id="289" r:id="rId11"/>
    <p:sldId id="278" r:id="rId12"/>
    <p:sldId id="280" r:id="rId13"/>
    <p:sldId id="279" r:id="rId14"/>
    <p:sldId id="281" r:id="rId15"/>
    <p:sldId id="282" r:id="rId16"/>
    <p:sldId id="284" r:id="rId17"/>
    <p:sldId id="285" r:id="rId18"/>
    <p:sldId id="286" r:id="rId19"/>
    <p:sldId id="283" r:id="rId20"/>
    <p:sldId id="274" r:id="rId21"/>
    <p:sldId id="276" r:id="rId22"/>
    <p:sldId id="277" r:id="rId23"/>
    <p:sldId id="275" r:id="rId24"/>
    <p:sldId id="267" r:id="rId25"/>
    <p:sldId id="269" r:id="rId26"/>
    <p:sldId id="270" r:id="rId27"/>
    <p:sldId id="271" r:id="rId28"/>
    <p:sldId id="272" r:id="rId29"/>
    <p:sldId id="273" r:id="rId30"/>
    <p:sldId id="268" r:id="rId31"/>
    <p:sldId id="256" r:id="rId32"/>
    <p:sldId id="257" r:id="rId33"/>
    <p:sldId id="258" r:id="rId34"/>
    <p:sldId id="259" r:id="rId35"/>
    <p:sldId id="260" r:id="rId36"/>
    <p:sldId id="261" r:id="rId37"/>
    <p:sldId id="262" r:id="rId38"/>
    <p:sldId id="263" r:id="rId39"/>
    <p:sldId id="264" r:id="rId40"/>
    <p:sldId id="265" r:id="rId41"/>
    <p:sldId id="266" r:id="rId4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7" d="100"/>
          <a:sy n="47" d="100"/>
        </p:scale>
        <p:origin x="219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268C89-BD35-4750-A137-9085C328B59D}" type="datetimeFigureOut">
              <a:rPr lang="en-US" smtClean="0"/>
              <a:t>10-May-23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180D1C-D1D8-46A7-9C02-A53DE9A62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88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446B4-D939-4AAC-A9E5-893674BBFB39}" type="datetimeFigureOut">
              <a:rPr lang="en-US" smtClean="0"/>
              <a:t>10-May-23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1B10-8206-4125-9E31-BF970C408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641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446B4-D939-4AAC-A9E5-893674BBFB39}" type="datetimeFigureOut">
              <a:rPr lang="en-US" smtClean="0"/>
              <a:t>10-May-23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1B10-8206-4125-9E31-BF970C408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114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446B4-D939-4AAC-A9E5-893674BBFB39}" type="datetimeFigureOut">
              <a:rPr lang="en-US" smtClean="0"/>
              <a:t>10-May-23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1B10-8206-4125-9E31-BF970C408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06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446B4-D939-4AAC-A9E5-893674BBFB39}" type="datetimeFigureOut">
              <a:rPr lang="en-US" smtClean="0"/>
              <a:t>10-May-23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1B10-8206-4125-9E31-BF970C408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494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446B4-D939-4AAC-A9E5-893674BBFB39}" type="datetimeFigureOut">
              <a:rPr lang="en-US" smtClean="0"/>
              <a:t>10-May-23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1B10-8206-4125-9E31-BF970C408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80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446B4-D939-4AAC-A9E5-893674BBFB39}" type="datetimeFigureOut">
              <a:rPr lang="en-US" smtClean="0"/>
              <a:t>10-May-23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1B10-8206-4125-9E31-BF970C408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250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446B4-D939-4AAC-A9E5-893674BBFB39}" type="datetimeFigureOut">
              <a:rPr lang="en-US" smtClean="0"/>
              <a:t>10-May-23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1B10-8206-4125-9E31-BF970C408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54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446B4-D939-4AAC-A9E5-893674BBFB39}" type="datetimeFigureOut">
              <a:rPr lang="en-US" smtClean="0"/>
              <a:t>10-May-23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1B10-8206-4125-9E31-BF970C408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365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446B4-D939-4AAC-A9E5-893674BBFB39}" type="datetimeFigureOut">
              <a:rPr lang="en-US" smtClean="0"/>
              <a:t>10-May-23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1B10-8206-4125-9E31-BF970C408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88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446B4-D939-4AAC-A9E5-893674BBFB39}" type="datetimeFigureOut">
              <a:rPr lang="en-US" smtClean="0"/>
              <a:t>10-May-23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1B10-8206-4125-9E31-BF970C408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73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446B4-D939-4AAC-A9E5-893674BBFB39}" type="datetimeFigureOut">
              <a:rPr lang="en-US" smtClean="0"/>
              <a:t>10-May-23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1B10-8206-4125-9E31-BF970C408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06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446B4-D939-4AAC-A9E5-893674BBFB39}" type="datetimeFigureOut">
              <a:rPr lang="en-US" smtClean="0"/>
              <a:t>10-May-23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51B10-8206-4125-9E31-BF970C408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680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DEA38E-CC7A-4651-80D9-44B6F0B152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1" t="1859" r="1426"/>
          <a:stretch/>
        </p:blipFill>
        <p:spPr>
          <a:xfrm>
            <a:off x="-1" y="0"/>
            <a:ext cx="6858001" cy="976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3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0A59C9-7CAB-4D64-96C2-E7E2C6911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4187"/>
            <a:ext cx="6858000" cy="3857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99ADB5-658C-4956-8EA2-A367486DBB4F}"/>
              </a:ext>
            </a:extLst>
          </p:cNvPr>
          <p:cNvSpPr txBox="1"/>
          <p:nvPr/>
        </p:nvSpPr>
        <p:spPr>
          <a:xfrm>
            <a:off x="2734733" y="2429934"/>
            <a:ext cx="155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Universal Joint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A4A625-3F30-4FCB-8E93-965D703E2FBC}"/>
              </a:ext>
            </a:extLst>
          </p:cNvPr>
          <p:cNvSpPr txBox="1"/>
          <p:nvPr/>
        </p:nvSpPr>
        <p:spPr>
          <a:xfrm>
            <a:off x="1159933" y="7408334"/>
            <a:ext cx="27574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Assembly –</a:t>
            </a:r>
          </a:p>
          <a:p>
            <a:pPr marL="342900" indent="-342900">
              <a:buAutoNum type="arabicPeriod"/>
            </a:pPr>
            <a:r>
              <a:rPr lang="en-US" dirty="0"/>
              <a:t>Insert Component</a:t>
            </a:r>
          </a:p>
          <a:p>
            <a:pPr marL="342900" indent="-342900">
              <a:buAutoNum type="arabicPeriod"/>
            </a:pPr>
            <a:r>
              <a:rPr lang="en-US" dirty="0"/>
              <a:t>Mate</a:t>
            </a:r>
          </a:p>
          <a:p>
            <a:pPr marL="342900" indent="-342900">
              <a:buAutoNum type="arabicPeriod"/>
            </a:pPr>
            <a:r>
              <a:rPr lang="en-US" dirty="0"/>
              <a:t>Coincide</a:t>
            </a:r>
          </a:p>
          <a:p>
            <a:pPr marL="342900" indent="-342900">
              <a:buAutoNum type="arabicPeriod"/>
            </a:pPr>
            <a:r>
              <a:rPr lang="en-US" dirty="0"/>
              <a:t>Concentric</a:t>
            </a:r>
          </a:p>
          <a:p>
            <a:pPr marL="342900" indent="-342900">
              <a:buAutoNum type="arabicPeriod"/>
            </a:pPr>
            <a:r>
              <a:rPr lang="en-US" dirty="0"/>
              <a:t>Advanced Mate - Width</a:t>
            </a:r>
          </a:p>
        </p:txBody>
      </p:sp>
    </p:spTree>
    <p:extLst>
      <p:ext uri="{BB962C8B-B14F-4D97-AF65-F5344CB8AC3E}">
        <p14:creationId xmlns:p14="http://schemas.microsoft.com/office/powerpoint/2010/main" val="808186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9A5EB4-55AC-4082-93E0-F03F739C2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5830"/>
            <a:ext cx="6858000" cy="38576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8DF760-B94A-4C5D-9908-5137DA5B9220}"/>
              </a:ext>
            </a:extLst>
          </p:cNvPr>
          <p:cNvSpPr txBox="1"/>
          <p:nvPr/>
        </p:nvSpPr>
        <p:spPr>
          <a:xfrm>
            <a:off x="2565399" y="1100666"/>
            <a:ext cx="125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1: Grip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DA1BFD-26E7-47BC-83B6-6DED61DE02F8}"/>
              </a:ext>
            </a:extLst>
          </p:cNvPr>
          <p:cNvSpPr txBox="1"/>
          <p:nvPr/>
        </p:nvSpPr>
        <p:spPr>
          <a:xfrm>
            <a:off x="2738119" y="503169"/>
            <a:ext cx="238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Clamp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DF44EB-3B39-49D1-A5B1-A6055ECBC852}"/>
              </a:ext>
            </a:extLst>
          </p:cNvPr>
          <p:cNvSpPr txBox="1"/>
          <p:nvPr/>
        </p:nvSpPr>
        <p:spPr>
          <a:xfrm>
            <a:off x="956733" y="5723467"/>
            <a:ext cx="239110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Features:</a:t>
            </a:r>
          </a:p>
          <a:p>
            <a:pPr marL="342900" indent="-342900">
              <a:buAutoNum type="arabicPeriod"/>
            </a:pPr>
            <a:r>
              <a:rPr lang="en-US" sz="1800" dirty="0"/>
              <a:t>Extruded Boss/Base</a:t>
            </a:r>
          </a:p>
          <a:p>
            <a:pPr marL="342900" indent="-342900">
              <a:buAutoNum type="arabicPeriod"/>
            </a:pPr>
            <a:r>
              <a:rPr lang="en-US" dirty="0"/>
              <a:t>Extruded Cut</a:t>
            </a:r>
            <a:endParaRPr lang="en-US" sz="1800" dirty="0"/>
          </a:p>
          <a:p>
            <a:r>
              <a:rPr lang="en-US" sz="1800" b="1" dirty="0"/>
              <a:t>Tools:</a:t>
            </a:r>
          </a:p>
          <a:p>
            <a:pPr marL="342900" indent="-342900">
              <a:buAutoNum type="arabicPeriod"/>
            </a:pPr>
            <a:r>
              <a:rPr lang="en-US" dirty="0"/>
              <a:t>Sketch</a:t>
            </a:r>
          </a:p>
          <a:p>
            <a:pPr marL="342900" indent="-342900">
              <a:buAutoNum type="arabicPeriod"/>
            </a:pPr>
            <a:r>
              <a:rPr lang="en-US" sz="1800" dirty="0"/>
              <a:t>Smart Dimension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362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8B6A72-6B1F-4D7B-BA05-91659BD8C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7274"/>
            <a:ext cx="6858000" cy="3857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33804F-FDC6-499C-868A-82830F25237C}"/>
              </a:ext>
            </a:extLst>
          </p:cNvPr>
          <p:cNvSpPr txBox="1"/>
          <p:nvPr/>
        </p:nvSpPr>
        <p:spPr>
          <a:xfrm>
            <a:off x="2946400" y="846667"/>
            <a:ext cx="1570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2: Hinge 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3311A2-576D-45CF-B082-A5B4595B8FD3}"/>
              </a:ext>
            </a:extLst>
          </p:cNvPr>
          <p:cNvSpPr txBox="1"/>
          <p:nvPr/>
        </p:nvSpPr>
        <p:spPr>
          <a:xfrm>
            <a:off x="956733" y="5723467"/>
            <a:ext cx="239110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Features:</a:t>
            </a:r>
          </a:p>
          <a:p>
            <a:pPr marL="342900" indent="-342900">
              <a:buAutoNum type="arabicPeriod"/>
            </a:pPr>
            <a:r>
              <a:rPr lang="en-US" sz="1800" dirty="0"/>
              <a:t>Extruded Boss/Base</a:t>
            </a:r>
          </a:p>
          <a:p>
            <a:pPr marL="342900" indent="-342900">
              <a:buAutoNum type="arabicPeriod"/>
            </a:pPr>
            <a:r>
              <a:rPr lang="en-US" dirty="0"/>
              <a:t>Extruded Cut</a:t>
            </a:r>
            <a:endParaRPr lang="en-US" sz="1800" dirty="0"/>
          </a:p>
          <a:p>
            <a:r>
              <a:rPr lang="en-US" sz="1800" b="1" dirty="0"/>
              <a:t>Tools:</a:t>
            </a:r>
          </a:p>
          <a:p>
            <a:pPr marL="342900" indent="-342900">
              <a:buAutoNum type="arabicPeriod"/>
            </a:pPr>
            <a:r>
              <a:rPr lang="en-US" dirty="0"/>
              <a:t>Sketch</a:t>
            </a:r>
          </a:p>
          <a:p>
            <a:pPr marL="342900" indent="-342900">
              <a:buAutoNum type="arabicPeriod"/>
            </a:pPr>
            <a:r>
              <a:rPr lang="en-US" sz="1800" dirty="0"/>
              <a:t>Smart Dimension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441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215EFE-04E1-433C-8D1B-C7A952037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5375"/>
            <a:ext cx="6858000" cy="3857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CD345E-1D6A-4F34-A94C-5B9B91B869FB}"/>
              </a:ext>
            </a:extLst>
          </p:cNvPr>
          <p:cNvSpPr txBox="1"/>
          <p:nvPr/>
        </p:nvSpPr>
        <p:spPr>
          <a:xfrm>
            <a:off x="3031067" y="550333"/>
            <a:ext cx="138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3: Pin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CB4E6-F735-49D5-8FF9-761E269A65C0}"/>
              </a:ext>
            </a:extLst>
          </p:cNvPr>
          <p:cNvSpPr txBox="1"/>
          <p:nvPr/>
        </p:nvSpPr>
        <p:spPr>
          <a:xfrm>
            <a:off x="956733" y="5723467"/>
            <a:ext cx="239110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Features:</a:t>
            </a:r>
          </a:p>
          <a:p>
            <a:pPr marL="342900" indent="-342900">
              <a:buAutoNum type="arabicPeriod"/>
            </a:pPr>
            <a:r>
              <a:rPr lang="en-US" sz="1800" dirty="0"/>
              <a:t>Extruded Boss/Base</a:t>
            </a:r>
          </a:p>
          <a:p>
            <a:pPr marL="342900" indent="-342900">
              <a:buAutoNum type="arabicPeriod"/>
            </a:pPr>
            <a:r>
              <a:rPr lang="en-US" dirty="0"/>
              <a:t>Extruded Cut</a:t>
            </a:r>
            <a:endParaRPr lang="en-US" sz="1800" dirty="0"/>
          </a:p>
          <a:p>
            <a:r>
              <a:rPr lang="en-US" sz="1800" b="1" dirty="0"/>
              <a:t>Tools:</a:t>
            </a:r>
          </a:p>
          <a:p>
            <a:pPr marL="342900" indent="-342900">
              <a:buAutoNum type="arabicPeriod"/>
            </a:pPr>
            <a:r>
              <a:rPr lang="en-US" dirty="0"/>
              <a:t>Sketch</a:t>
            </a:r>
          </a:p>
          <a:p>
            <a:pPr marL="342900" indent="-342900">
              <a:buAutoNum type="arabicPeriod"/>
            </a:pPr>
            <a:r>
              <a:rPr lang="en-US" sz="1800" dirty="0"/>
              <a:t>Smart Dimension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25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C5BD49-8F0D-4921-B7CF-617AE4BC8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0" y="813250"/>
            <a:ext cx="6858000" cy="3857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3E1912-5A59-40A6-8576-B8A715C6498B}"/>
              </a:ext>
            </a:extLst>
          </p:cNvPr>
          <p:cNvSpPr txBox="1"/>
          <p:nvPr/>
        </p:nvSpPr>
        <p:spPr>
          <a:xfrm>
            <a:off x="956733" y="5723467"/>
            <a:ext cx="23911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Features:</a:t>
            </a:r>
          </a:p>
          <a:p>
            <a:pPr marL="342900" indent="-342900">
              <a:buAutoNum type="arabicPeriod"/>
            </a:pPr>
            <a:r>
              <a:rPr lang="en-US" sz="1800" dirty="0"/>
              <a:t>Extruded Boss/Base</a:t>
            </a:r>
          </a:p>
          <a:p>
            <a:r>
              <a:rPr lang="en-US" sz="1800" b="1" dirty="0"/>
              <a:t>Tools:</a:t>
            </a:r>
          </a:p>
          <a:p>
            <a:pPr marL="342900" indent="-342900">
              <a:buAutoNum type="arabicPeriod"/>
            </a:pPr>
            <a:r>
              <a:rPr lang="en-US" dirty="0"/>
              <a:t>Sketch</a:t>
            </a:r>
          </a:p>
          <a:p>
            <a:pPr marL="342900" indent="-342900">
              <a:buAutoNum type="arabicPeriod"/>
            </a:pPr>
            <a:r>
              <a:rPr lang="en-US" sz="1800" dirty="0"/>
              <a:t>Smart Dimension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35F2BC-F782-4FC1-B9F6-63D8AD0A0777}"/>
              </a:ext>
            </a:extLst>
          </p:cNvPr>
          <p:cNvSpPr txBox="1"/>
          <p:nvPr/>
        </p:nvSpPr>
        <p:spPr>
          <a:xfrm>
            <a:off x="3347837" y="448733"/>
            <a:ext cx="1322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4: Pin B</a:t>
            </a:r>
          </a:p>
        </p:txBody>
      </p:sp>
    </p:spTree>
    <p:extLst>
      <p:ext uri="{BB962C8B-B14F-4D97-AF65-F5344CB8AC3E}">
        <p14:creationId xmlns:p14="http://schemas.microsoft.com/office/powerpoint/2010/main" val="1398555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85A530-4602-4C27-86D4-15AB54616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3853"/>
            <a:ext cx="6858000" cy="3857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EFC5EA-C19A-460B-8AA0-DFF46074BE4B}"/>
              </a:ext>
            </a:extLst>
          </p:cNvPr>
          <p:cNvSpPr txBox="1"/>
          <p:nvPr/>
        </p:nvSpPr>
        <p:spPr>
          <a:xfrm>
            <a:off x="956733" y="5723467"/>
            <a:ext cx="23911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Features:</a:t>
            </a:r>
          </a:p>
          <a:p>
            <a:pPr marL="342900" indent="-342900">
              <a:buAutoNum type="arabicPeriod"/>
            </a:pPr>
            <a:r>
              <a:rPr lang="en-US" sz="1800" dirty="0"/>
              <a:t>Extruded Boss/Base</a:t>
            </a:r>
          </a:p>
          <a:p>
            <a:r>
              <a:rPr lang="en-US" sz="1800" b="1" dirty="0"/>
              <a:t>Tools:</a:t>
            </a:r>
          </a:p>
          <a:p>
            <a:pPr marL="342900" indent="-342900">
              <a:buAutoNum type="arabicPeriod"/>
            </a:pPr>
            <a:r>
              <a:rPr lang="en-US" dirty="0"/>
              <a:t>Sketch</a:t>
            </a:r>
          </a:p>
          <a:p>
            <a:pPr marL="342900" indent="-342900">
              <a:buAutoNum type="arabicPeriod"/>
            </a:pPr>
            <a:r>
              <a:rPr lang="en-US" sz="1800" dirty="0"/>
              <a:t>Smart Dimension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EC92CE-B5F0-4AD1-9E96-60C8F168099A}"/>
              </a:ext>
            </a:extLst>
          </p:cNvPr>
          <p:cNvSpPr txBox="1"/>
          <p:nvPr/>
        </p:nvSpPr>
        <p:spPr>
          <a:xfrm>
            <a:off x="3048000" y="592667"/>
            <a:ext cx="132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5: Pin C</a:t>
            </a:r>
          </a:p>
        </p:txBody>
      </p:sp>
    </p:spTree>
    <p:extLst>
      <p:ext uri="{BB962C8B-B14F-4D97-AF65-F5344CB8AC3E}">
        <p14:creationId xmlns:p14="http://schemas.microsoft.com/office/powerpoint/2010/main" val="134443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D5B55DA-67A6-4BC3-84E3-E8543D275F80}"/>
              </a:ext>
            </a:extLst>
          </p:cNvPr>
          <p:cNvSpPr txBox="1"/>
          <p:nvPr/>
        </p:nvSpPr>
        <p:spPr>
          <a:xfrm>
            <a:off x="2929467" y="349269"/>
            <a:ext cx="130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6 : Arm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D9A616-E18A-423E-BE71-4263A0696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5375"/>
            <a:ext cx="6858000" cy="38576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0B71E7-C1DA-40C0-A6F1-8AB3141DF6E5}"/>
              </a:ext>
            </a:extLst>
          </p:cNvPr>
          <p:cNvSpPr txBox="1"/>
          <p:nvPr/>
        </p:nvSpPr>
        <p:spPr>
          <a:xfrm>
            <a:off x="956733" y="5723467"/>
            <a:ext cx="239110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Features:</a:t>
            </a:r>
          </a:p>
          <a:p>
            <a:pPr marL="342900" indent="-342900">
              <a:buAutoNum type="arabicPeriod"/>
            </a:pPr>
            <a:r>
              <a:rPr lang="en-US" sz="1800" dirty="0"/>
              <a:t>Extruded Boss/Base</a:t>
            </a:r>
          </a:p>
          <a:p>
            <a:pPr marL="342900" indent="-342900">
              <a:buAutoNum type="arabicPeriod"/>
            </a:pPr>
            <a:r>
              <a:rPr lang="en-US" dirty="0"/>
              <a:t>Extruded Cut</a:t>
            </a:r>
            <a:endParaRPr lang="en-US" sz="1800" dirty="0"/>
          </a:p>
          <a:p>
            <a:r>
              <a:rPr lang="en-US" sz="1800" b="1" dirty="0"/>
              <a:t>Tools:</a:t>
            </a:r>
          </a:p>
          <a:p>
            <a:pPr marL="342900" indent="-342900">
              <a:buAutoNum type="arabicPeriod"/>
            </a:pPr>
            <a:r>
              <a:rPr lang="en-US" dirty="0"/>
              <a:t>Sketch</a:t>
            </a:r>
          </a:p>
          <a:p>
            <a:pPr marL="342900" indent="-342900">
              <a:buAutoNum type="arabicPeriod"/>
            </a:pPr>
            <a:r>
              <a:rPr lang="en-US" sz="1800" dirty="0"/>
              <a:t>Smart Dimension</a:t>
            </a:r>
          </a:p>
          <a:p>
            <a:pPr marL="342900" indent="-342900">
              <a:buAutoNum type="arabicPeriod"/>
            </a:pPr>
            <a:r>
              <a:rPr lang="en-US" dirty="0"/>
              <a:t>Fillet</a:t>
            </a:r>
          </a:p>
          <a:p>
            <a:pPr marL="342900" indent="-342900">
              <a:buAutoNum type="arabicPeriod"/>
            </a:pPr>
            <a:r>
              <a:rPr lang="en-US" sz="1800" dirty="0"/>
              <a:t>Add Relation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320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7B5122-8445-4E7A-B94D-DDEABD3D0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5375"/>
            <a:ext cx="6858000" cy="3857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995CB8-5517-443C-81C3-818382173DDA}"/>
              </a:ext>
            </a:extLst>
          </p:cNvPr>
          <p:cNvSpPr txBox="1"/>
          <p:nvPr/>
        </p:nvSpPr>
        <p:spPr>
          <a:xfrm>
            <a:off x="1032933" y="5731933"/>
            <a:ext cx="5029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Features:</a:t>
            </a:r>
          </a:p>
          <a:p>
            <a:pPr marL="342900" indent="-342900">
              <a:buAutoNum type="arabicPeriod"/>
            </a:pPr>
            <a:r>
              <a:rPr lang="en-US" sz="1800" dirty="0"/>
              <a:t>Extruded Boss/Base</a:t>
            </a:r>
          </a:p>
          <a:p>
            <a:pPr marL="342900" indent="-342900">
              <a:buAutoNum type="arabicPeriod"/>
            </a:pPr>
            <a:r>
              <a:rPr lang="en-US" sz="1800" dirty="0"/>
              <a:t>Reference Geometry -&gt; Plane</a:t>
            </a:r>
          </a:p>
          <a:p>
            <a:pPr marL="342900" indent="-342900">
              <a:buAutoNum type="arabicPeriod"/>
            </a:pPr>
            <a:r>
              <a:rPr lang="en-US" sz="1800" dirty="0"/>
              <a:t>Fillet</a:t>
            </a:r>
          </a:p>
          <a:p>
            <a:r>
              <a:rPr lang="en-US" sz="1800" b="1" dirty="0"/>
              <a:t>Tools:</a:t>
            </a:r>
          </a:p>
          <a:p>
            <a:pPr marL="342900" indent="-342900">
              <a:buAutoNum type="arabicPeriod"/>
            </a:pPr>
            <a:r>
              <a:rPr lang="en-US" sz="1800" dirty="0"/>
              <a:t>Line </a:t>
            </a:r>
          </a:p>
          <a:p>
            <a:pPr marL="342900" indent="-342900">
              <a:buAutoNum type="arabicPeriod"/>
            </a:pPr>
            <a:r>
              <a:rPr lang="en-US" sz="1800" dirty="0"/>
              <a:t>Circle</a:t>
            </a:r>
          </a:p>
          <a:p>
            <a:pPr marL="342900" indent="-342900">
              <a:buAutoNum type="arabicPeriod"/>
            </a:pPr>
            <a:r>
              <a:rPr lang="en-US" sz="1800" dirty="0"/>
              <a:t>Sketch Fillet</a:t>
            </a:r>
          </a:p>
          <a:p>
            <a:pPr marL="342900" indent="-342900">
              <a:buAutoNum type="arabicPeriod"/>
            </a:pPr>
            <a:r>
              <a:rPr lang="en-US" sz="1800" dirty="0"/>
              <a:t>Trim Entities</a:t>
            </a:r>
          </a:p>
          <a:p>
            <a:r>
              <a:rPr lang="en-US" sz="1800" dirty="0"/>
              <a:t>5.      Display/Delete Relations -&gt; Add Relation</a:t>
            </a:r>
          </a:p>
          <a:p>
            <a:r>
              <a:rPr lang="en-US" sz="1800" dirty="0"/>
              <a:t>6.      Smart Dimension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4ACAF7-511D-45D6-B932-00A323297D87}"/>
              </a:ext>
            </a:extLst>
          </p:cNvPr>
          <p:cNvSpPr txBox="1"/>
          <p:nvPr/>
        </p:nvSpPr>
        <p:spPr>
          <a:xfrm>
            <a:off x="2548466" y="521243"/>
            <a:ext cx="3141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7: Support</a:t>
            </a:r>
          </a:p>
        </p:txBody>
      </p:sp>
    </p:spTree>
    <p:extLst>
      <p:ext uri="{BB962C8B-B14F-4D97-AF65-F5344CB8AC3E}">
        <p14:creationId xmlns:p14="http://schemas.microsoft.com/office/powerpoint/2010/main" val="1307697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1D0F8C-56CB-4179-BEEA-7B7EBF2B7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3375"/>
            <a:ext cx="6858000" cy="3857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A3352B-D021-4783-A3A5-4E4FC53C4ED4}"/>
              </a:ext>
            </a:extLst>
          </p:cNvPr>
          <p:cNvSpPr txBox="1"/>
          <p:nvPr/>
        </p:nvSpPr>
        <p:spPr>
          <a:xfrm>
            <a:off x="2497667" y="372533"/>
            <a:ext cx="2523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8: Shaft Assembly</a:t>
            </a:r>
          </a:p>
        </p:txBody>
      </p:sp>
    </p:spTree>
    <p:extLst>
      <p:ext uri="{BB962C8B-B14F-4D97-AF65-F5344CB8AC3E}">
        <p14:creationId xmlns:p14="http://schemas.microsoft.com/office/powerpoint/2010/main" val="1527939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6ED162-4905-4325-B3B8-2816E7700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4569"/>
            <a:ext cx="6858000" cy="3857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3ABC9F-5976-4DFC-8136-2527C42E24EF}"/>
              </a:ext>
            </a:extLst>
          </p:cNvPr>
          <p:cNvSpPr txBox="1"/>
          <p:nvPr/>
        </p:nvSpPr>
        <p:spPr>
          <a:xfrm>
            <a:off x="3234266" y="76200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Clamp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FBF2B8-70E0-4288-8F39-011CAFCDA003}"/>
              </a:ext>
            </a:extLst>
          </p:cNvPr>
          <p:cNvSpPr txBox="1"/>
          <p:nvPr/>
        </p:nvSpPr>
        <p:spPr>
          <a:xfrm>
            <a:off x="1041400" y="5715000"/>
            <a:ext cx="238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Assembly-</a:t>
            </a:r>
          </a:p>
          <a:p>
            <a:pPr marL="342900" indent="-342900">
              <a:buAutoNum type="arabicPeriod"/>
            </a:pPr>
            <a:r>
              <a:rPr lang="en-US" dirty="0"/>
              <a:t>Insert Component</a:t>
            </a:r>
          </a:p>
          <a:p>
            <a:pPr marL="342900" indent="-342900">
              <a:buAutoNum type="arabicPeriod"/>
            </a:pPr>
            <a:r>
              <a:rPr lang="en-US" dirty="0"/>
              <a:t>Mate</a:t>
            </a:r>
          </a:p>
          <a:p>
            <a:pPr marL="342900" indent="-342900">
              <a:buAutoNum type="arabicPeriod"/>
            </a:pPr>
            <a:r>
              <a:rPr lang="en-US" dirty="0"/>
              <a:t>Mirror</a:t>
            </a:r>
          </a:p>
          <a:p>
            <a:pPr marL="342900" indent="-342900">
              <a:buAutoNum type="arabicPeriod"/>
            </a:pPr>
            <a:r>
              <a:rPr lang="en-US" dirty="0"/>
              <a:t>Unfix</a:t>
            </a:r>
          </a:p>
          <a:p>
            <a:pPr marL="342900" indent="-342900">
              <a:buAutoNum type="arabicPeriod"/>
            </a:pPr>
            <a:r>
              <a:rPr lang="en-US" dirty="0"/>
              <a:t>Coincide</a:t>
            </a:r>
          </a:p>
          <a:p>
            <a:pPr marL="342900" indent="-342900">
              <a:buAutoNum type="arabicPeriod"/>
            </a:pPr>
            <a:r>
              <a:rPr lang="en-US" dirty="0"/>
              <a:t>Concentric</a:t>
            </a:r>
          </a:p>
          <a:p>
            <a:pPr marL="342900" indent="-342900">
              <a:buAutoNum type="arabicPeriod"/>
            </a:pPr>
            <a:r>
              <a:rPr lang="en-US" dirty="0"/>
              <a:t>Width</a:t>
            </a:r>
          </a:p>
        </p:txBody>
      </p:sp>
    </p:spTree>
    <p:extLst>
      <p:ext uri="{BB962C8B-B14F-4D97-AF65-F5344CB8AC3E}">
        <p14:creationId xmlns:p14="http://schemas.microsoft.com/office/powerpoint/2010/main" val="1657058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10F054-7BC2-4216-8905-03BB1B60C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6735"/>
            <a:ext cx="6858000" cy="3857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EBA4F8-6BC1-4159-AB97-7649710F9109}"/>
              </a:ext>
            </a:extLst>
          </p:cNvPr>
          <p:cNvSpPr txBox="1"/>
          <p:nvPr/>
        </p:nvSpPr>
        <p:spPr>
          <a:xfrm>
            <a:off x="2585262" y="1290320"/>
            <a:ext cx="1453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1 - Hinge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D55060-D7EC-4A29-8FF1-AA0F7302C7A0}"/>
              </a:ext>
            </a:extLst>
          </p:cNvPr>
          <p:cNvSpPr txBox="1"/>
          <p:nvPr/>
        </p:nvSpPr>
        <p:spPr>
          <a:xfrm>
            <a:off x="2306320" y="540385"/>
            <a:ext cx="238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Shaft Assembly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0D6A3A-56D5-4442-A4EB-108D88B7777B}"/>
              </a:ext>
            </a:extLst>
          </p:cNvPr>
          <p:cNvSpPr txBox="1"/>
          <p:nvPr/>
        </p:nvSpPr>
        <p:spPr>
          <a:xfrm>
            <a:off x="495300" y="6027380"/>
            <a:ext cx="5633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Tools : </a:t>
            </a:r>
          </a:p>
          <a:p>
            <a:pPr marL="342900" indent="-342900">
              <a:buAutoNum type="arabicPeriod"/>
            </a:pPr>
            <a:r>
              <a:rPr lang="en-US" dirty="0"/>
              <a:t>Sketch</a:t>
            </a:r>
          </a:p>
          <a:p>
            <a:pPr marL="342900" indent="-342900">
              <a:buAutoNum type="arabicPeriod"/>
            </a:pPr>
            <a:r>
              <a:rPr lang="en-US" dirty="0"/>
              <a:t>Smart Dimension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C3E682-5FFF-480A-9198-83CECD87B3B0}"/>
              </a:ext>
            </a:extLst>
          </p:cNvPr>
          <p:cNvSpPr txBox="1"/>
          <p:nvPr/>
        </p:nvSpPr>
        <p:spPr>
          <a:xfrm>
            <a:off x="495300" y="7409140"/>
            <a:ext cx="5633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 : </a:t>
            </a:r>
          </a:p>
          <a:p>
            <a:r>
              <a:rPr lang="en-US" dirty="0"/>
              <a:t>1. </a:t>
            </a:r>
            <a:r>
              <a:rPr lang="en-US" dirty="0" err="1"/>
              <a:t>Extuded</a:t>
            </a:r>
            <a:r>
              <a:rPr lang="en-US" dirty="0"/>
              <a:t> Boss/Base</a:t>
            </a:r>
          </a:p>
          <a:p>
            <a:r>
              <a:rPr lang="en-US" dirty="0"/>
              <a:t>2. Extruded Cut</a:t>
            </a:r>
          </a:p>
        </p:txBody>
      </p:sp>
    </p:spTree>
    <p:extLst>
      <p:ext uri="{BB962C8B-B14F-4D97-AF65-F5344CB8AC3E}">
        <p14:creationId xmlns:p14="http://schemas.microsoft.com/office/powerpoint/2010/main" val="1278669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26A686-E390-4E77-A6DF-83ED93F60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7155"/>
            <a:ext cx="6858000" cy="3857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59FD79-2EB7-45E5-BE07-3AF5ECD1ED4D}"/>
              </a:ext>
            </a:extLst>
          </p:cNvPr>
          <p:cNvSpPr txBox="1"/>
          <p:nvPr/>
        </p:nvSpPr>
        <p:spPr>
          <a:xfrm>
            <a:off x="2687319" y="266102"/>
            <a:ext cx="238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Flange Coupling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3C3B4-B68A-4861-A99C-AD91E857011B}"/>
              </a:ext>
            </a:extLst>
          </p:cNvPr>
          <p:cNvSpPr txBox="1"/>
          <p:nvPr/>
        </p:nvSpPr>
        <p:spPr>
          <a:xfrm>
            <a:off x="2954866" y="852795"/>
            <a:ext cx="1260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1 - Nut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FE7214-5670-4DF2-8085-90553C71FD65}"/>
              </a:ext>
            </a:extLst>
          </p:cNvPr>
          <p:cNvSpPr txBox="1"/>
          <p:nvPr/>
        </p:nvSpPr>
        <p:spPr>
          <a:xfrm>
            <a:off x="990599" y="5824168"/>
            <a:ext cx="5029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Features:</a:t>
            </a:r>
          </a:p>
          <a:p>
            <a:pPr marL="342900" indent="-342900">
              <a:buAutoNum type="arabicPeriod"/>
            </a:pPr>
            <a:r>
              <a:rPr lang="en-US" sz="1800" dirty="0"/>
              <a:t>Extruded Boss/Base</a:t>
            </a:r>
          </a:p>
          <a:p>
            <a:pPr marL="342900" indent="-342900">
              <a:buAutoNum type="arabicPeriod"/>
            </a:pPr>
            <a:r>
              <a:rPr lang="en-US" sz="1800" dirty="0"/>
              <a:t>Extruded Cut</a:t>
            </a:r>
          </a:p>
          <a:p>
            <a:r>
              <a:rPr lang="en-US" sz="1800" b="1" dirty="0"/>
              <a:t>Tools:</a:t>
            </a:r>
          </a:p>
          <a:p>
            <a:pPr marL="342900" indent="-342900">
              <a:buAutoNum type="arabicPeriod"/>
            </a:pPr>
            <a:r>
              <a:rPr lang="en-US" sz="1800" dirty="0"/>
              <a:t>Line </a:t>
            </a:r>
          </a:p>
          <a:p>
            <a:pPr marL="342900" indent="-342900">
              <a:buAutoNum type="arabicPeriod"/>
            </a:pPr>
            <a:r>
              <a:rPr lang="en-US" sz="1800" dirty="0"/>
              <a:t>Circle</a:t>
            </a:r>
          </a:p>
          <a:p>
            <a:pPr marL="342900" indent="-342900">
              <a:buAutoNum type="arabicPeriod"/>
            </a:pPr>
            <a:r>
              <a:rPr lang="en-US" sz="1800" dirty="0"/>
              <a:t>Sketch Fillet</a:t>
            </a:r>
          </a:p>
          <a:p>
            <a:pPr marL="342900" indent="-342900">
              <a:buAutoNum type="arabicPeriod"/>
            </a:pPr>
            <a:r>
              <a:rPr lang="en-US" sz="1800" dirty="0"/>
              <a:t>Smart Dimension</a:t>
            </a:r>
          </a:p>
          <a:p>
            <a:pPr marL="342900" indent="-342900">
              <a:buAutoNum type="arabicPeriod"/>
            </a:pPr>
            <a:r>
              <a:rPr lang="en-US" sz="1800" dirty="0"/>
              <a:t>Chamfer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725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2A77BF-4B6A-4644-9537-ECEED83D9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6784"/>
            <a:ext cx="6858000" cy="3857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2270BE-BDE5-4B28-8A6B-9C26BD3F2EA5}"/>
              </a:ext>
            </a:extLst>
          </p:cNvPr>
          <p:cNvSpPr txBox="1"/>
          <p:nvPr/>
        </p:nvSpPr>
        <p:spPr>
          <a:xfrm>
            <a:off x="2912534" y="1047452"/>
            <a:ext cx="1465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2: Flange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9859EB-B273-4544-9B39-69C8186EBC45}"/>
              </a:ext>
            </a:extLst>
          </p:cNvPr>
          <p:cNvSpPr txBox="1"/>
          <p:nvPr/>
        </p:nvSpPr>
        <p:spPr>
          <a:xfrm>
            <a:off x="990599" y="5824168"/>
            <a:ext cx="5029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Features:</a:t>
            </a:r>
          </a:p>
          <a:p>
            <a:pPr marL="342900" indent="-342900">
              <a:buAutoNum type="arabicPeriod"/>
            </a:pPr>
            <a:r>
              <a:rPr lang="en-US" sz="1800" dirty="0"/>
              <a:t>Extruded Boss/Base</a:t>
            </a:r>
          </a:p>
          <a:p>
            <a:pPr marL="342900" indent="-342900">
              <a:buAutoNum type="arabicPeriod"/>
            </a:pPr>
            <a:r>
              <a:rPr lang="en-US" sz="1800" dirty="0"/>
              <a:t>Extruded Cut</a:t>
            </a:r>
          </a:p>
          <a:p>
            <a:r>
              <a:rPr lang="en-US" sz="1800" b="1" dirty="0"/>
              <a:t>Tools:</a:t>
            </a:r>
          </a:p>
          <a:p>
            <a:pPr marL="342900" indent="-342900">
              <a:buAutoNum type="arabicPeriod"/>
            </a:pPr>
            <a:r>
              <a:rPr lang="en-US" sz="1800" dirty="0"/>
              <a:t>Line </a:t>
            </a:r>
          </a:p>
          <a:p>
            <a:pPr marL="342900" indent="-342900">
              <a:buAutoNum type="arabicPeriod"/>
            </a:pPr>
            <a:r>
              <a:rPr lang="en-US" sz="1800" dirty="0"/>
              <a:t>Circle</a:t>
            </a:r>
          </a:p>
          <a:p>
            <a:pPr marL="342900" indent="-342900">
              <a:buAutoNum type="arabicPeriod"/>
            </a:pPr>
            <a:r>
              <a:rPr lang="en-US" sz="1800" dirty="0"/>
              <a:t>Smart Dimension</a:t>
            </a:r>
          </a:p>
          <a:p>
            <a:pPr marL="342900" indent="-342900">
              <a:buAutoNum type="arabicPeriod"/>
            </a:pPr>
            <a:r>
              <a:rPr lang="en-US" sz="1800" dirty="0"/>
              <a:t>Circular pattern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860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78A403-3F2A-47F0-9ACB-E5AAF7E22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5136"/>
            <a:ext cx="6858000" cy="3857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A835AE-E292-4EFD-9EB4-022CD4CF4550}"/>
              </a:ext>
            </a:extLst>
          </p:cNvPr>
          <p:cNvSpPr txBox="1"/>
          <p:nvPr/>
        </p:nvSpPr>
        <p:spPr>
          <a:xfrm>
            <a:off x="2921000" y="338667"/>
            <a:ext cx="122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3: Bolt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EE610E-9DB7-461D-BE89-B018CDB3AF57}"/>
              </a:ext>
            </a:extLst>
          </p:cNvPr>
          <p:cNvSpPr txBox="1"/>
          <p:nvPr/>
        </p:nvSpPr>
        <p:spPr>
          <a:xfrm>
            <a:off x="990599" y="5824168"/>
            <a:ext cx="5029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Features:</a:t>
            </a:r>
          </a:p>
          <a:p>
            <a:pPr marL="342900" indent="-342900">
              <a:buAutoNum type="arabicPeriod"/>
            </a:pPr>
            <a:r>
              <a:rPr lang="en-US" sz="1800" dirty="0"/>
              <a:t>Extruded Boss/Base</a:t>
            </a:r>
          </a:p>
          <a:p>
            <a:r>
              <a:rPr lang="en-US" sz="1800" b="1" dirty="0"/>
              <a:t>Tools:</a:t>
            </a:r>
          </a:p>
          <a:p>
            <a:pPr marL="342900" indent="-342900">
              <a:buAutoNum type="arabicPeriod"/>
            </a:pPr>
            <a:r>
              <a:rPr lang="en-US" sz="1800" dirty="0"/>
              <a:t>Line </a:t>
            </a:r>
          </a:p>
          <a:p>
            <a:pPr marL="342900" indent="-342900">
              <a:buAutoNum type="arabicPeriod"/>
            </a:pPr>
            <a:r>
              <a:rPr lang="en-US" sz="1800" dirty="0"/>
              <a:t>Circle</a:t>
            </a:r>
          </a:p>
          <a:p>
            <a:pPr marL="342900" indent="-342900">
              <a:buAutoNum type="arabicPeriod"/>
            </a:pPr>
            <a:r>
              <a:rPr lang="en-US" sz="1800" dirty="0"/>
              <a:t>Smart Dimension</a:t>
            </a:r>
          </a:p>
          <a:p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012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7EA60F-5D41-4F32-B943-21D9A8F81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3468"/>
            <a:ext cx="6858000" cy="3857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B2D452-E049-47F6-BBB6-6FED48CF907F}"/>
              </a:ext>
            </a:extLst>
          </p:cNvPr>
          <p:cNvSpPr txBox="1"/>
          <p:nvPr/>
        </p:nvSpPr>
        <p:spPr>
          <a:xfrm>
            <a:off x="2683933" y="1016000"/>
            <a:ext cx="1676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Flange Coupling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351666-6A36-46B0-935A-AF45083CC338}"/>
              </a:ext>
            </a:extLst>
          </p:cNvPr>
          <p:cNvSpPr txBox="1"/>
          <p:nvPr/>
        </p:nvSpPr>
        <p:spPr>
          <a:xfrm>
            <a:off x="1938867" y="7027333"/>
            <a:ext cx="223279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Assembly –</a:t>
            </a:r>
          </a:p>
          <a:p>
            <a:pPr marL="342900" indent="-342900">
              <a:buAutoNum type="arabicPeriod"/>
            </a:pPr>
            <a:r>
              <a:rPr lang="en-US" dirty="0"/>
              <a:t>Insert Component</a:t>
            </a:r>
          </a:p>
          <a:p>
            <a:pPr marL="342900" indent="-342900">
              <a:buAutoNum type="arabicPeriod"/>
            </a:pPr>
            <a:r>
              <a:rPr lang="en-US" dirty="0"/>
              <a:t>Mate</a:t>
            </a:r>
          </a:p>
          <a:p>
            <a:pPr marL="342900" indent="-342900">
              <a:buAutoNum type="arabicPeriod"/>
            </a:pPr>
            <a:r>
              <a:rPr lang="en-US" dirty="0"/>
              <a:t>Concentric</a:t>
            </a:r>
          </a:p>
          <a:p>
            <a:pPr marL="342900" indent="-342900">
              <a:buAutoNum type="arabicPeriod"/>
            </a:pPr>
            <a:r>
              <a:rPr lang="en-US" dirty="0"/>
              <a:t>Coincide</a:t>
            </a:r>
          </a:p>
          <a:p>
            <a:pPr marL="342900" indent="-342900">
              <a:buAutoNum type="arabicPeriod"/>
            </a:pPr>
            <a:r>
              <a:rPr lang="en-US" dirty="0"/>
              <a:t>Width </a:t>
            </a:r>
          </a:p>
          <a:p>
            <a:pPr marL="342900" indent="-342900">
              <a:buAutoNum type="arabicPeriod"/>
            </a:pPr>
            <a:r>
              <a:rPr lang="en-US" dirty="0"/>
              <a:t>Circular Pattern</a:t>
            </a:r>
          </a:p>
        </p:txBody>
      </p:sp>
    </p:spTree>
    <p:extLst>
      <p:ext uri="{BB962C8B-B14F-4D97-AF65-F5344CB8AC3E}">
        <p14:creationId xmlns:p14="http://schemas.microsoft.com/office/powerpoint/2010/main" val="3719230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96178D-BCC8-4007-91C8-738D75C2D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" y="1696508"/>
            <a:ext cx="6858000" cy="3857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2371E5-C173-45E5-AE92-0EDD6610D4A2}"/>
              </a:ext>
            </a:extLst>
          </p:cNvPr>
          <p:cNvSpPr txBox="1"/>
          <p:nvPr/>
        </p:nvSpPr>
        <p:spPr>
          <a:xfrm>
            <a:off x="2253017" y="1107441"/>
            <a:ext cx="2695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1: Connecting rod Cap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D9336-2667-4CD0-A081-31B2B41682B6}"/>
              </a:ext>
            </a:extLst>
          </p:cNvPr>
          <p:cNvSpPr txBox="1"/>
          <p:nvPr/>
        </p:nvSpPr>
        <p:spPr>
          <a:xfrm>
            <a:off x="2477854" y="426042"/>
            <a:ext cx="238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Four Cylinder Engine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3F05D5-50C5-4F03-95AA-143A0B6D94EB}"/>
              </a:ext>
            </a:extLst>
          </p:cNvPr>
          <p:cNvSpPr txBox="1"/>
          <p:nvPr/>
        </p:nvSpPr>
        <p:spPr>
          <a:xfrm>
            <a:off x="990599" y="5824168"/>
            <a:ext cx="5029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Features:</a:t>
            </a:r>
          </a:p>
          <a:p>
            <a:pPr marL="342900" indent="-342900">
              <a:buAutoNum type="arabicPeriod"/>
            </a:pPr>
            <a:r>
              <a:rPr lang="en-US" sz="1800" dirty="0"/>
              <a:t>Extruded Boss/Base</a:t>
            </a:r>
          </a:p>
          <a:p>
            <a:pPr marL="342900" indent="-342900">
              <a:buAutoNum type="arabicPeriod"/>
            </a:pPr>
            <a:r>
              <a:rPr lang="en-US" sz="1800" dirty="0"/>
              <a:t>Extruded Cut</a:t>
            </a:r>
          </a:p>
          <a:p>
            <a:pPr marL="342900" indent="-342900">
              <a:buAutoNum type="arabicPeriod"/>
            </a:pPr>
            <a:r>
              <a:rPr lang="en-US" sz="1800" dirty="0"/>
              <a:t>Fillet</a:t>
            </a:r>
          </a:p>
          <a:p>
            <a:r>
              <a:rPr lang="en-US" sz="1800" b="1" dirty="0"/>
              <a:t>Tools:</a:t>
            </a:r>
          </a:p>
          <a:p>
            <a:pPr marL="342900" indent="-342900">
              <a:buAutoNum type="arabicPeriod"/>
            </a:pPr>
            <a:r>
              <a:rPr lang="en-US" sz="1800" dirty="0"/>
              <a:t>Line </a:t>
            </a:r>
          </a:p>
          <a:p>
            <a:pPr marL="342900" indent="-342900">
              <a:buAutoNum type="arabicPeriod"/>
            </a:pPr>
            <a:r>
              <a:rPr lang="en-US" sz="1800" dirty="0"/>
              <a:t>Circle</a:t>
            </a:r>
          </a:p>
          <a:p>
            <a:pPr marL="342900" indent="-342900">
              <a:buAutoNum type="arabicPeriod"/>
            </a:pPr>
            <a:r>
              <a:rPr lang="en-US" sz="1800" dirty="0"/>
              <a:t>Smart Dimension</a:t>
            </a:r>
          </a:p>
          <a:p>
            <a:pPr marL="342900" indent="-342900">
              <a:buAutoNum type="arabicPeriod"/>
            </a:pPr>
            <a:r>
              <a:rPr lang="en-US" sz="1800" dirty="0"/>
              <a:t>Circular pattern</a:t>
            </a:r>
          </a:p>
          <a:p>
            <a:pPr marL="342900" indent="-342900">
              <a:buAutoNum type="arabicPeriod"/>
            </a:pPr>
            <a:r>
              <a:rPr lang="en-US" dirty="0"/>
              <a:t>Trim Entities</a:t>
            </a:r>
          </a:p>
          <a:p>
            <a:pPr marL="342900" indent="-342900">
              <a:buAutoNum type="arabicPeriod"/>
            </a:pPr>
            <a:r>
              <a:rPr lang="en-US" sz="1800" dirty="0"/>
              <a:t>Convert Enti</a:t>
            </a:r>
            <a:r>
              <a:rPr lang="en-US" dirty="0"/>
              <a:t>ties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932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F7C988-876E-4102-A458-54FE6A963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70"/>
            <a:ext cx="6858000" cy="3857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1C4127-59C2-44C9-B0A1-2C98B0464248}"/>
              </a:ext>
            </a:extLst>
          </p:cNvPr>
          <p:cNvSpPr txBox="1"/>
          <p:nvPr/>
        </p:nvSpPr>
        <p:spPr>
          <a:xfrm>
            <a:off x="2483036" y="491320"/>
            <a:ext cx="2331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2: Connecting Rod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723D74-69C8-4500-83C3-1F7EDF9CF59D}"/>
              </a:ext>
            </a:extLst>
          </p:cNvPr>
          <p:cNvSpPr txBox="1"/>
          <p:nvPr/>
        </p:nvSpPr>
        <p:spPr>
          <a:xfrm>
            <a:off x="990599" y="5824168"/>
            <a:ext cx="5029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Features:</a:t>
            </a:r>
          </a:p>
          <a:p>
            <a:pPr marL="342900" indent="-342900">
              <a:buAutoNum type="arabicPeriod"/>
            </a:pPr>
            <a:r>
              <a:rPr lang="en-US" sz="1800" dirty="0"/>
              <a:t>Extruded Boss/Base</a:t>
            </a:r>
          </a:p>
          <a:p>
            <a:pPr marL="342900" indent="-342900">
              <a:buAutoNum type="arabicPeriod"/>
            </a:pPr>
            <a:r>
              <a:rPr lang="en-US" sz="1800" dirty="0"/>
              <a:t>Extruded Cut</a:t>
            </a:r>
          </a:p>
          <a:p>
            <a:pPr marL="342900" indent="-342900">
              <a:buAutoNum type="arabicPeriod"/>
            </a:pPr>
            <a:r>
              <a:rPr lang="en-US" sz="1800" dirty="0"/>
              <a:t>Fillet</a:t>
            </a:r>
          </a:p>
          <a:p>
            <a:r>
              <a:rPr lang="en-US" sz="1800" b="1" dirty="0"/>
              <a:t>Tools:</a:t>
            </a:r>
          </a:p>
          <a:p>
            <a:pPr marL="342900" indent="-342900">
              <a:buAutoNum type="arabicPeriod"/>
            </a:pPr>
            <a:r>
              <a:rPr lang="en-US" sz="1800" dirty="0"/>
              <a:t>Line </a:t>
            </a:r>
          </a:p>
          <a:p>
            <a:pPr marL="342900" indent="-342900">
              <a:buAutoNum type="arabicPeriod"/>
            </a:pPr>
            <a:r>
              <a:rPr lang="en-US" sz="1800" dirty="0"/>
              <a:t>Circle</a:t>
            </a:r>
          </a:p>
          <a:p>
            <a:pPr marL="342900" indent="-342900">
              <a:buAutoNum type="arabicPeriod"/>
            </a:pPr>
            <a:r>
              <a:rPr lang="en-US" sz="1800" dirty="0"/>
              <a:t>Smart Dimension</a:t>
            </a:r>
          </a:p>
          <a:p>
            <a:pPr marL="342900" indent="-342900">
              <a:buAutoNum type="arabicPeriod"/>
            </a:pPr>
            <a:r>
              <a:rPr lang="en-US" sz="1800" dirty="0"/>
              <a:t>Circular pattern</a:t>
            </a:r>
          </a:p>
          <a:p>
            <a:pPr marL="342900" indent="-342900">
              <a:buAutoNum type="arabicPeriod"/>
            </a:pPr>
            <a:r>
              <a:rPr lang="en-US" dirty="0"/>
              <a:t>Trim Entities</a:t>
            </a:r>
          </a:p>
          <a:p>
            <a:pPr marL="342900" indent="-342900">
              <a:buAutoNum type="arabicPeriod"/>
            </a:pPr>
            <a:r>
              <a:rPr lang="en-US" sz="1800" dirty="0"/>
              <a:t>Convert Enti</a:t>
            </a:r>
            <a:r>
              <a:rPr lang="en-US" dirty="0"/>
              <a:t>ties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529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C33B00-810D-43FF-8DE6-AD6257636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841"/>
            <a:ext cx="6858000" cy="3857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04574C-044B-4D2A-AF24-6B0E4934463C}"/>
              </a:ext>
            </a:extLst>
          </p:cNvPr>
          <p:cNvSpPr txBox="1"/>
          <p:nvPr/>
        </p:nvSpPr>
        <p:spPr>
          <a:xfrm>
            <a:off x="990599" y="5824168"/>
            <a:ext cx="5029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Features:</a:t>
            </a:r>
          </a:p>
          <a:p>
            <a:pPr marL="342900" indent="-342900">
              <a:buAutoNum type="arabicPeriod"/>
            </a:pPr>
            <a:r>
              <a:rPr lang="en-US" sz="1800" dirty="0"/>
              <a:t>Extruded Boss/Base</a:t>
            </a:r>
          </a:p>
          <a:p>
            <a:pPr marL="342900" indent="-342900">
              <a:buAutoNum type="arabicPeriod"/>
            </a:pPr>
            <a:r>
              <a:rPr lang="en-US" sz="1800" dirty="0"/>
              <a:t>Extruded Cut</a:t>
            </a:r>
          </a:p>
          <a:p>
            <a:pPr marL="342900" indent="-342900">
              <a:buAutoNum type="arabicPeriod"/>
            </a:pPr>
            <a:r>
              <a:rPr lang="en-US" sz="1800" dirty="0"/>
              <a:t>Fillet</a:t>
            </a:r>
          </a:p>
          <a:p>
            <a:r>
              <a:rPr lang="en-US" sz="1800" b="1" dirty="0"/>
              <a:t>Tools:</a:t>
            </a:r>
          </a:p>
          <a:p>
            <a:pPr marL="342900" indent="-342900">
              <a:buAutoNum type="arabicPeriod"/>
            </a:pPr>
            <a:r>
              <a:rPr lang="en-US" sz="1800" dirty="0"/>
              <a:t>Line </a:t>
            </a:r>
          </a:p>
          <a:p>
            <a:pPr marL="342900" indent="-342900">
              <a:buAutoNum type="arabicPeriod"/>
            </a:pPr>
            <a:r>
              <a:rPr lang="en-US" sz="1800" dirty="0"/>
              <a:t>Circle</a:t>
            </a:r>
          </a:p>
          <a:p>
            <a:pPr marL="342900" indent="-342900">
              <a:buAutoNum type="arabicPeriod"/>
            </a:pPr>
            <a:r>
              <a:rPr lang="en-US" sz="1800" dirty="0"/>
              <a:t>Smart Dimension</a:t>
            </a:r>
          </a:p>
          <a:p>
            <a:pPr marL="342900" indent="-342900">
              <a:buAutoNum type="arabicPeriod"/>
            </a:pPr>
            <a:r>
              <a:rPr lang="en-US" sz="1800" dirty="0"/>
              <a:t>Circular pattern</a:t>
            </a:r>
          </a:p>
          <a:p>
            <a:pPr marL="342900" indent="-342900">
              <a:buAutoNum type="arabicPeriod"/>
            </a:pPr>
            <a:r>
              <a:rPr lang="en-US" dirty="0"/>
              <a:t>Trim Entities</a:t>
            </a:r>
          </a:p>
          <a:p>
            <a:pPr marL="342900" indent="-342900">
              <a:buAutoNum type="arabicPeriod"/>
            </a:pPr>
            <a:r>
              <a:rPr lang="en-US" sz="1800" dirty="0"/>
              <a:t>Convert Enti</a:t>
            </a:r>
            <a:r>
              <a:rPr lang="en-US" dirty="0"/>
              <a:t>ties</a:t>
            </a:r>
            <a:endParaRPr lang="en-US" sz="1800" dirty="0"/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6E99C2-55C0-4849-B652-AFB3C80914F4}"/>
              </a:ext>
            </a:extLst>
          </p:cNvPr>
          <p:cNvSpPr txBox="1"/>
          <p:nvPr/>
        </p:nvSpPr>
        <p:spPr>
          <a:xfrm>
            <a:off x="2633133" y="389467"/>
            <a:ext cx="241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3: Crankshaft</a:t>
            </a:r>
          </a:p>
        </p:txBody>
      </p:sp>
    </p:spTree>
    <p:extLst>
      <p:ext uri="{BB962C8B-B14F-4D97-AF65-F5344CB8AC3E}">
        <p14:creationId xmlns:p14="http://schemas.microsoft.com/office/powerpoint/2010/main" val="2897871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797540-ACE5-4186-B0F6-0E5A59130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9602"/>
            <a:ext cx="6858000" cy="38576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6A3ECA-1877-4E22-867F-25F52DADB255}"/>
              </a:ext>
            </a:extLst>
          </p:cNvPr>
          <p:cNvSpPr txBox="1"/>
          <p:nvPr/>
        </p:nvSpPr>
        <p:spPr>
          <a:xfrm>
            <a:off x="2819400" y="330200"/>
            <a:ext cx="185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4: Piston Pin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3439C5-1682-4ED3-B583-D316B3586E26}"/>
              </a:ext>
            </a:extLst>
          </p:cNvPr>
          <p:cNvSpPr txBox="1"/>
          <p:nvPr/>
        </p:nvSpPr>
        <p:spPr>
          <a:xfrm>
            <a:off x="990599" y="5824168"/>
            <a:ext cx="5029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Features:</a:t>
            </a:r>
          </a:p>
          <a:p>
            <a:pPr marL="342900" indent="-342900">
              <a:buAutoNum type="arabicPeriod"/>
            </a:pPr>
            <a:r>
              <a:rPr lang="en-US" sz="1800" dirty="0"/>
              <a:t>Extruded Boss/Base</a:t>
            </a:r>
          </a:p>
          <a:p>
            <a:r>
              <a:rPr lang="en-US" sz="1800" b="1" dirty="0"/>
              <a:t>Tools:</a:t>
            </a:r>
          </a:p>
          <a:p>
            <a:pPr marL="342900" indent="-342900">
              <a:buAutoNum type="arabicPeriod"/>
            </a:pPr>
            <a:r>
              <a:rPr lang="en-US" sz="1800" dirty="0"/>
              <a:t>Line </a:t>
            </a:r>
          </a:p>
          <a:p>
            <a:pPr marL="342900" indent="-342900">
              <a:buAutoNum type="arabicPeriod"/>
            </a:pPr>
            <a:r>
              <a:rPr lang="en-US" sz="1800" dirty="0"/>
              <a:t>Circle</a:t>
            </a:r>
          </a:p>
          <a:p>
            <a:pPr marL="342900" indent="-342900">
              <a:buAutoNum type="arabicPeriod"/>
            </a:pPr>
            <a:r>
              <a:rPr lang="en-US" sz="1800" dirty="0"/>
              <a:t>Smart Dimension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7438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3964CE-9F52-4119-97BD-1544F8732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5954"/>
            <a:ext cx="6858000" cy="3857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372734-10B8-4BFA-9101-6D4D95961ADA}"/>
              </a:ext>
            </a:extLst>
          </p:cNvPr>
          <p:cNvSpPr txBox="1"/>
          <p:nvPr/>
        </p:nvSpPr>
        <p:spPr>
          <a:xfrm>
            <a:off x="2887133" y="220133"/>
            <a:ext cx="195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5: Piston 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986341-25CD-49A3-A905-A35AACA49760}"/>
              </a:ext>
            </a:extLst>
          </p:cNvPr>
          <p:cNvSpPr txBox="1"/>
          <p:nvPr/>
        </p:nvSpPr>
        <p:spPr>
          <a:xfrm>
            <a:off x="990599" y="5824168"/>
            <a:ext cx="5029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Features:</a:t>
            </a:r>
          </a:p>
          <a:p>
            <a:pPr marL="342900" indent="-342900">
              <a:buAutoNum type="arabicPeriod"/>
            </a:pPr>
            <a:r>
              <a:rPr lang="en-US" sz="1800" dirty="0"/>
              <a:t>Extruded Boss/Base</a:t>
            </a:r>
          </a:p>
          <a:p>
            <a:r>
              <a:rPr lang="en-US" sz="1800" b="1" dirty="0"/>
              <a:t>Tools:</a:t>
            </a:r>
          </a:p>
          <a:p>
            <a:pPr marL="342900" indent="-342900">
              <a:buAutoNum type="arabicPeriod"/>
            </a:pPr>
            <a:r>
              <a:rPr lang="en-US" sz="1800" dirty="0"/>
              <a:t>Circle</a:t>
            </a:r>
          </a:p>
          <a:p>
            <a:pPr marL="342900" indent="-342900">
              <a:buAutoNum type="arabicPeriod"/>
            </a:pPr>
            <a:r>
              <a:rPr lang="en-US" sz="1800" dirty="0"/>
              <a:t>Smart Dimension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247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C009A6-013C-4DCF-9F1B-7907B01F0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9498"/>
            <a:ext cx="6858000" cy="3857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AE45E5-0E5F-4ED8-B3DC-14342F939055}"/>
              </a:ext>
            </a:extLst>
          </p:cNvPr>
          <p:cNvSpPr txBox="1"/>
          <p:nvPr/>
        </p:nvSpPr>
        <p:spPr>
          <a:xfrm>
            <a:off x="2717800" y="609600"/>
            <a:ext cx="1837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6: Piston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7F604D-6E0B-4208-A43D-4B9A8874F1B7}"/>
              </a:ext>
            </a:extLst>
          </p:cNvPr>
          <p:cNvSpPr txBox="1"/>
          <p:nvPr/>
        </p:nvSpPr>
        <p:spPr>
          <a:xfrm>
            <a:off x="990599" y="5824168"/>
            <a:ext cx="5029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Features:</a:t>
            </a:r>
          </a:p>
          <a:p>
            <a:pPr marL="342900" indent="-342900">
              <a:buAutoNum type="arabicPeriod"/>
            </a:pPr>
            <a:r>
              <a:rPr lang="en-US" sz="1800" dirty="0"/>
              <a:t>Extruded Boss/Base</a:t>
            </a:r>
          </a:p>
          <a:p>
            <a:pPr marL="342900" indent="-342900">
              <a:buAutoNum type="arabicPeriod"/>
            </a:pPr>
            <a:r>
              <a:rPr lang="en-US" sz="1800" dirty="0"/>
              <a:t>Extruded Cut</a:t>
            </a:r>
          </a:p>
          <a:p>
            <a:r>
              <a:rPr lang="en-US" sz="1800" b="1" dirty="0"/>
              <a:t>Tools:</a:t>
            </a:r>
          </a:p>
          <a:p>
            <a:pPr marL="342900" indent="-342900">
              <a:buAutoNum type="arabicPeriod"/>
            </a:pPr>
            <a:r>
              <a:rPr lang="en-US" sz="1800" dirty="0"/>
              <a:t>Line </a:t>
            </a:r>
          </a:p>
          <a:p>
            <a:pPr marL="342900" indent="-342900">
              <a:buAutoNum type="arabicPeriod"/>
            </a:pPr>
            <a:r>
              <a:rPr lang="en-US" sz="1800" dirty="0"/>
              <a:t>Circle</a:t>
            </a:r>
          </a:p>
          <a:p>
            <a:pPr marL="342900" indent="-342900">
              <a:buAutoNum type="arabicPeriod"/>
            </a:pPr>
            <a:r>
              <a:rPr lang="en-US" sz="1800" dirty="0"/>
              <a:t>Smart Dimension</a:t>
            </a:r>
          </a:p>
          <a:p>
            <a:pPr marL="342900" indent="-342900">
              <a:buAutoNum type="arabicPeriod"/>
            </a:pPr>
            <a:r>
              <a:rPr lang="en-US" dirty="0"/>
              <a:t>Trim Entities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012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0F1324-F119-4DA0-94F6-51250706F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7399"/>
            <a:ext cx="6858000" cy="3857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809BFA-ACC8-46B2-A68F-D4A3B4EF12B6}"/>
              </a:ext>
            </a:extLst>
          </p:cNvPr>
          <p:cNvSpPr txBox="1"/>
          <p:nvPr/>
        </p:nvSpPr>
        <p:spPr>
          <a:xfrm>
            <a:off x="2921000" y="626533"/>
            <a:ext cx="176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2: Handle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D8D01-5EE6-487A-B859-D028E53B0AB6}"/>
              </a:ext>
            </a:extLst>
          </p:cNvPr>
          <p:cNvSpPr txBox="1"/>
          <p:nvPr/>
        </p:nvSpPr>
        <p:spPr>
          <a:xfrm>
            <a:off x="495300" y="6027380"/>
            <a:ext cx="5633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Tools : </a:t>
            </a:r>
          </a:p>
          <a:p>
            <a:pPr marL="342900" indent="-342900">
              <a:buAutoNum type="arabicPeriod"/>
            </a:pPr>
            <a:r>
              <a:rPr lang="en-US" dirty="0"/>
              <a:t>Sketch -&gt; Circle</a:t>
            </a:r>
          </a:p>
          <a:p>
            <a:pPr marL="342900" indent="-342900">
              <a:buAutoNum type="arabicPeriod"/>
            </a:pPr>
            <a:r>
              <a:rPr lang="en-US" dirty="0"/>
              <a:t>Smart Dimension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BF8321-282B-46B7-AF63-BC9AC4A11AA1}"/>
              </a:ext>
            </a:extLst>
          </p:cNvPr>
          <p:cNvSpPr txBox="1"/>
          <p:nvPr/>
        </p:nvSpPr>
        <p:spPr>
          <a:xfrm>
            <a:off x="495300" y="7409140"/>
            <a:ext cx="5633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 : </a:t>
            </a:r>
          </a:p>
          <a:p>
            <a:r>
              <a:rPr lang="en-US" dirty="0"/>
              <a:t>1. </a:t>
            </a:r>
            <a:r>
              <a:rPr lang="en-US" dirty="0" err="1"/>
              <a:t>Extuded</a:t>
            </a:r>
            <a:r>
              <a:rPr lang="en-US" dirty="0"/>
              <a:t> Boss/Base</a:t>
            </a:r>
          </a:p>
        </p:txBody>
      </p:sp>
    </p:spTree>
    <p:extLst>
      <p:ext uri="{BB962C8B-B14F-4D97-AF65-F5344CB8AC3E}">
        <p14:creationId xmlns:p14="http://schemas.microsoft.com/office/powerpoint/2010/main" val="552696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94BC86-F9C0-493E-B740-1A35873EA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9409"/>
            <a:ext cx="6858000" cy="38576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F4277F-B706-4C85-987B-CFF8C4AC871F}"/>
              </a:ext>
            </a:extLst>
          </p:cNvPr>
          <p:cNvSpPr txBox="1"/>
          <p:nvPr/>
        </p:nvSpPr>
        <p:spPr>
          <a:xfrm>
            <a:off x="2556934" y="1283733"/>
            <a:ext cx="2328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Four cylinder Engine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6DB434-3ADB-4F5A-9796-1783BD433437}"/>
              </a:ext>
            </a:extLst>
          </p:cNvPr>
          <p:cNvSpPr txBox="1"/>
          <p:nvPr/>
        </p:nvSpPr>
        <p:spPr>
          <a:xfrm>
            <a:off x="1583267" y="6383867"/>
            <a:ext cx="3200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Assembly –</a:t>
            </a:r>
          </a:p>
          <a:p>
            <a:pPr marL="342900" indent="-342900">
              <a:buAutoNum type="arabicPeriod"/>
            </a:pPr>
            <a:r>
              <a:rPr lang="en-US" dirty="0"/>
              <a:t>Insert Component</a:t>
            </a:r>
          </a:p>
          <a:p>
            <a:pPr marL="342900" indent="-342900">
              <a:buAutoNum type="arabicPeriod"/>
            </a:pPr>
            <a:r>
              <a:rPr lang="en-US" dirty="0"/>
              <a:t>Sketch</a:t>
            </a:r>
          </a:p>
          <a:p>
            <a:pPr marL="342900" indent="-342900">
              <a:buAutoNum type="arabicPeriod"/>
            </a:pPr>
            <a:r>
              <a:rPr lang="en-US" dirty="0"/>
              <a:t>Width </a:t>
            </a:r>
          </a:p>
          <a:p>
            <a:pPr marL="342900" indent="-342900">
              <a:buAutoNum type="arabicPeriod"/>
            </a:pPr>
            <a:r>
              <a:rPr lang="en-US" dirty="0"/>
              <a:t>Circular pattern</a:t>
            </a:r>
          </a:p>
          <a:p>
            <a:pPr marL="342900" indent="-342900">
              <a:buAutoNum type="arabicPeriod"/>
            </a:pPr>
            <a:r>
              <a:rPr lang="en-US" dirty="0"/>
              <a:t>Mirror</a:t>
            </a:r>
          </a:p>
          <a:p>
            <a:pPr marL="342900" indent="-342900">
              <a:buAutoNum type="arabicPeriod"/>
            </a:pPr>
            <a:r>
              <a:rPr lang="en-US" dirty="0"/>
              <a:t>Coincide</a:t>
            </a:r>
          </a:p>
          <a:p>
            <a:pPr marL="342900" indent="-342900">
              <a:buAutoNum type="arabicPeriod"/>
            </a:pPr>
            <a:r>
              <a:rPr lang="en-US" dirty="0"/>
              <a:t>Concentric</a:t>
            </a:r>
          </a:p>
        </p:txBody>
      </p:sp>
    </p:spTree>
    <p:extLst>
      <p:ext uri="{BB962C8B-B14F-4D97-AF65-F5344CB8AC3E}">
        <p14:creationId xmlns:p14="http://schemas.microsoft.com/office/powerpoint/2010/main" val="5880300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7B1A42-580C-4746-8140-4143AB822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4750"/>
            <a:ext cx="6858000" cy="3857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5C8190-CFBB-49E8-A63B-E8E7AC9D8EC5}"/>
              </a:ext>
            </a:extLst>
          </p:cNvPr>
          <p:cNvSpPr txBox="1"/>
          <p:nvPr/>
        </p:nvSpPr>
        <p:spPr>
          <a:xfrm>
            <a:off x="2263488" y="1378551"/>
            <a:ext cx="2331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1: Connecting Rod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A26718-4984-4A8D-8DCE-20EADA2292F3}"/>
              </a:ext>
            </a:extLst>
          </p:cNvPr>
          <p:cNvSpPr txBox="1"/>
          <p:nvPr/>
        </p:nvSpPr>
        <p:spPr>
          <a:xfrm>
            <a:off x="2545587" y="733117"/>
            <a:ext cx="238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Radial Engine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C873C8-BF73-40B7-B74C-9328F09D1C9A}"/>
              </a:ext>
            </a:extLst>
          </p:cNvPr>
          <p:cNvSpPr txBox="1"/>
          <p:nvPr/>
        </p:nvSpPr>
        <p:spPr>
          <a:xfrm>
            <a:off x="914399" y="6299242"/>
            <a:ext cx="5029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Features:</a:t>
            </a:r>
          </a:p>
          <a:p>
            <a:pPr marL="342900" indent="-342900">
              <a:buAutoNum type="arabicPeriod"/>
            </a:pPr>
            <a:r>
              <a:rPr lang="en-US" sz="1800" dirty="0"/>
              <a:t>Extruded Boss/Base</a:t>
            </a:r>
          </a:p>
          <a:p>
            <a:pPr marL="342900" indent="-342900">
              <a:buAutoNum type="arabicPeriod"/>
            </a:pPr>
            <a:r>
              <a:rPr lang="en-US" sz="1800" dirty="0"/>
              <a:t>Extruded Cut</a:t>
            </a:r>
          </a:p>
          <a:p>
            <a:r>
              <a:rPr lang="en-US" sz="1800" b="1" dirty="0"/>
              <a:t>Tools:</a:t>
            </a:r>
          </a:p>
          <a:p>
            <a:pPr marL="342900" indent="-342900">
              <a:buAutoNum type="arabicPeriod"/>
            </a:pPr>
            <a:r>
              <a:rPr lang="en-US" sz="1800" dirty="0"/>
              <a:t>Line </a:t>
            </a:r>
          </a:p>
          <a:p>
            <a:pPr marL="342900" indent="-342900">
              <a:buAutoNum type="arabicPeriod"/>
            </a:pPr>
            <a:r>
              <a:rPr lang="en-US" sz="1800" dirty="0"/>
              <a:t>Circle</a:t>
            </a:r>
          </a:p>
          <a:p>
            <a:pPr marL="342900" indent="-342900">
              <a:buAutoNum type="arabicPeriod"/>
            </a:pPr>
            <a:r>
              <a:rPr lang="en-US" dirty="0"/>
              <a:t>Three point Arc</a:t>
            </a: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Smart Dimension</a:t>
            </a:r>
          </a:p>
          <a:p>
            <a:pPr marL="342900" indent="-342900">
              <a:buAutoNum type="arabicPeriod"/>
            </a:pPr>
            <a:r>
              <a:rPr lang="en-US" dirty="0"/>
              <a:t>Trim Entities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936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BE7248-AD3F-49B5-883A-417CD01D8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0545"/>
            <a:ext cx="6858000" cy="3857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5EAA54-EA8A-4AB9-85ED-206CC057A341}"/>
              </a:ext>
            </a:extLst>
          </p:cNvPr>
          <p:cNvSpPr txBox="1"/>
          <p:nvPr/>
        </p:nvSpPr>
        <p:spPr>
          <a:xfrm>
            <a:off x="2563884" y="339425"/>
            <a:ext cx="1439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2: Crank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13F450-4B50-44A1-8802-41E149DF117B}"/>
              </a:ext>
            </a:extLst>
          </p:cNvPr>
          <p:cNvSpPr txBox="1"/>
          <p:nvPr/>
        </p:nvSpPr>
        <p:spPr>
          <a:xfrm>
            <a:off x="914399" y="6299242"/>
            <a:ext cx="5029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Features:</a:t>
            </a:r>
          </a:p>
          <a:p>
            <a:pPr marL="342900" indent="-342900">
              <a:buAutoNum type="arabicPeriod"/>
            </a:pPr>
            <a:r>
              <a:rPr lang="en-US" sz="1800" dirty="0"/>
              <a:t>Extruded Boss/Base</a:t>
            </a:r>
          </a:p>
          <a:p>
            <a:pPr marL="342900" indent="-342900">
              <a:buAutoNum type="arabicPeriod"/>
            </a:pPr>
            <a:r>
              <a:rPr lang="en-US" sz="1800" dirty="0"/>
              <a:t>Extruded Cut</a:t>
            </a:r>
          </a:p>
          <a:p>
            <a:r>
              <a:rPr lang="en-US" sz="1800" b="1" dirty="0"/>
              <a:t>Tools:</a:t>
            </a:r>
          </a:p>
          <a:p>
            <a:pPr marL="342900" indent="-342900">
              <a:buAutoNum type="arabicPeriod"/>
            </a:pPr>
            <a:r>
              <a:rPr lang="en-US" sz="1800" dirty="0"/>
              <a:t>Line </a:t>
            </a:r>
          </a:p>
          <a:p>
            <a:pPr marL="342900" indent="-342900">
              <a:buAutoNum type="arabicPeriod"/>
            </a:pPr>
            <a:r>
              <a:rPr lang="en-US" sz="1800" dirty="0"/>
              <a:t>Circle</a:t>
            </a:r>
          </a:p>
          <a:p>
            <a:pPr marL="342900" indent="-342900">
              <a:buAutoNum type="arabicPeriod"/>
            </a:pPr>
            <a:r>
              <a:rPr lang="en-US" sz="1800" dirty="0"/>
              <a:t>Smart Dimension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2998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525A4C-9563-4761-9354-790725ABC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5375"/>
            <a:ext cx="6858000" cy="3857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BA3B79-D0FE-45ED-BAB6-2061F366368E}"/>
              </a:ext>
            </a:extLst>
          </p:cNvPr>
          <p:cNvSpPr txBox="1"/>
          <p:nvPr/>
        </p:nvSpPr>
        <p:spPr>
          <a:xfrm>
            <a:off x="2715904" y="696036"/>
            <a:ext cx="1678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3: Link Arm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75B2E8-1C56-4A46-BF95-0E58607DF03D}"/>
              </a:ext>
            </a:extLst>
          </p:cNvPr>
          <p:cNvSpPr txBox="1"/>
          <p:nvPr/>
        </p:nvSpPr>
        <p:spPr>
          <a:xfrm>
            <a:off x="914399" y="6299242"/>
            <a:ext cx="5029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Features:</a:t>
            </a:r>
          </a:p>
          <a:p>
            <a:pPr marL="342900" indent="-342900">
              <a:buAutoNum type="arabicPeriod"/>
            </a:pPr>
            <a:r>
              <a:rPr lang="en-US" sz="1800" dirty="0"/>
              <a:t>Extruded Boss/Base</a:t>
            </a:r>
          </a:p>
          <a:p>
            <a:r>
              <a:rPr lang="en-US" sz="1800" b="1" dirty="0"/>
              <a:t>Tools:</a:t>
            </a:r>
          </a:p>
          <a:p>
            <a:pPr marL="342900" indent="-342900">
              <a:buAutoNum type="arabicPeriod"/>
            </a:pPr>
            <a:r>
              <a:rPr lang="en-US" sz="1800" dirty="0"/>
              <a:t>Line </a:t>
            </a:r>
          </a:p>
          <a:p>
            <a:pPr marL="342900" indent="-342900">
              <a:buAutoNum type="arabicPeriod"/>
            </a:pPr>
            <a:r>
              <a:rPr lang="en-US" sz="1800" dirty="0"/>
              <a:t>Circle</a:t>
            </a:r>
          </a:p>
          <a:p>
            <a:pPr marL="342900" indent="-342900">
              <a:buAutoNum type="arabicPeriod"/>
            </a:pPr>
            <a:r>
              <a:rPr lang="en-US" sz="1800" dirty="0"/>
              <a:t>Smart Dimension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4951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9E80E6-825A-4398-8CED-6D20FCE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6898"/>
            <a:ext cx="6858000" cy="3857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444755-B7B8-46ED-8ED6-ABA4DCA1DED0}"/>
              </a:ext>
            </a:extLst>
          </p:cNvPr>
          <p:cNvSpPr txBox="1"/>
          <p:nvPr/>
        </p:nvSpPr>
        <p:spPr>
          <a:xfrm>
            <a:off x="2704955" y="457566"/>
            <a:ext cx="1940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4: Lower Bush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41FF32-624C-4637-A4FA-E67D0807E877}"/>
              </a:ext>
            </a:extLst>
          </p:cNvPr>
          <p:cNvSpPr txBox="1"/>
          <p:nvPr/>
        </p:nvSpPr>
        <p:spPr>
          <a:xfrm>
            <a:off x="914399" y="6299242"/>
            <a:ext cx="5029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Features:</a:t>
            </a:r>
          </a:p>
          <a:p>
            <a:pPr marL="342900" indent="-342900">
              <a:buAutoNum type="arabicPeriod"/>
            </a:pPr>
            <a:r>
              <a:rPr lang="en-US" sz="1800" dirty="0"/>
              <a:t>Extruded Boss/Base</a:t>
            </a:r>
          </a:p>
          <a:p>
            <a:pPr marL="342900" indent="-342900">
              <a:buAutoNum type="arabicPeriod"/>
            </a:pPr>
            <a:r>
              <a:rPr lang="en-US" sz="1800" dirty="0"/>
              <a:t>Extruded Cut</a:t>
            </a:r>
          </a:p>
          <a:p>
            <a:r>
              <a:rPr lang="en-US" sz="1800" b="1" dirty="0"/>
              <a:t>Tools:</a:t>
            </a:r>
          </a:p>
          <a:p>
            <a:pPr marL="342900" indent="-342900">
              <a:buAutoNum type="arabicPeriod"/>
            </a:pPr>
            <a:r>
              <a:rPr lang="en-US" sz="1800" dirty="0"/>
              <a:t>Line </a:t>
            </a:r>
          </a:p>
          <a:p>
            <a:pPr marL="342900" indent="-342900">
              <a:buAutoNum type="arabicPeriod"/>
            </a:pPr>
            <a:r>
              <a:rPr lang="en-US" sz="1800" dirty="0"/>
              <a:t>Circle</a:t>
            </a:r>
          </a:p>
          <a:p>
            <a:pPr marL="342900" indent="-342900">
              <a:buAutoNum type="arabicPeriod"/>
            </a:pPr>
            <a:r>
              <a:rPr lang="en-US" sz="1800" dirty="0"/>
              <a:t>Smart Dimension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7893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E0F586-74FC-47F6-B940-BCAE16316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5375"/>
            <a:ext cx="6858000" cy="3857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F0450B-891E-4021-B96E-2A2AE197691C}"/>
              </a:ext>
            </a:extLst>
          </p:cNvPr>
          <p:cNvSpPr txBox="1"/>
          <p:nvPr/>
        </p:nvSpPr>
        <p:spPr>
          <a:xfrm>
            <a:off x="2852382" y="627797"/>
            <a:ext cx="1889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5: Master rod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DF6C14-1D4E-4861-9947-2D545E64BB49}"/>
              </a:ext>
            </a:extLst>
          </p:cNvPr>
          <p:cNvSpPr txBox="1"/>
          <p:nvPr/>
        </p:nvSpPr>
        <p:spPr>
          <a:xfrm>
            <a:off x="1413933" y="5584884"/>
            <a:ext cx="4394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Features:</a:t>
            </a:r>
          </a:p>
          <a:p>
            <a:pPr marL="342900" indent="-342900">
              <a:buAutoNum type="arabicPeriod"/>
            </a:pPr>
            <a:r>
              <a:rPr lang="en-US" sz="1800" dirty="0"/>
              <a:t>Extruded Boss/Base</a:t>
            </a:r>
          </a:p>
          <a:p>
            <a:pPr marL="342900" indent="-342900">
              <a:buAutoNum type="arabicPeriod"/>
            </a:pPr>
            <a:r>
              <a:rPr lang="en-US" sz="1800" dirty="0"/>
              <a:t>Extruded Cut</a:t>
            </a:r>
          </a:p>
          <a:p>
            <a:pPr marL="342900" indent="-342900">
              <a:buAutoNum type="arabicPeriod"/>
            </a:pPr>
            <a:r>
              <a:rPr lang="en-US" sz="1800" dirty="0"/>
              <a:t>Fillet</a:t>
            </a:r>
          </a:p>
          <a:p>
            <a:r>
              <a:rPr lang="en-US" sz="1800" b="1" dirty="0"/>
              <a:t>Tools:</a:t>
            </a:r>
          </a:p>
          <a:p>
            <a:pPr marL="342900" indent="-342900">
              <a:buAutoNum type="arabicPeriod"/>
            </a:pPr>
            <a:r>
              <a:rPr lang="en-US" sz="1800" dirty="0"/>
              <a:t>Line </a:t>
            </a:r>
          </a:p>
          <a:p>
            <a:pPr marL="342900" indent="-342900">
              <a:buAutoNum type="arabicPeriod"/>
            </a:pPr>
            <a:r>
              <a:rPr lang="en-US" sz="1800" dirty="0"/>
              <a:t>Centerline</a:t>
            </a:r>
          </a:p>
          <a:p>
            <a:pPr marL="342900" indent="-342900">
              <a:buAutoNum type="arabicPeriod"/>
            </a:pPr>
            <a:r>
              <a:rPr lang="en-US" sz="1800" dirty="0"/>
              <a:t>Circle</a:t>
            </a:r>
          </a:p>
          <a:p>
            <a:pPr marL="342900" indent="-342900">
              <a:buAutoNum type="arabicPeriod"/>
            </a:pPr>
            <a:r>
              <a:rPr lang="en-US" sz="1800" dirty="0"/>
              <a:t>Construction Geometry</a:t>
            </a:r>
          </a:p>
          <a:p>
            <a:pPr marL="342900" indent="-342900">
              <a:buAutoNum type="arabicPeriod"/>
            </a:pPr>
            <a:r>
              <a:rPr lang="en-US" sz="1800" dirty="0"/>
              <a:t>Smart Dimension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6792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2C4423-84D1-457B-9328-C4A4288BB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3375"/>
            <a:ext cx="6858000" cy="3857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131EB4-F0BD-4DC1-8703-2D1587F11171}"/>
              </a:ext>
            </a:extLst>
          </p:cNvPr>
          <p:cNvSpPr txBox="1"/>
          <p:nvPr/>
        </p:nvSpPr>
        <p:spPr>
          <a:xfrm>
            <a:off x="2717800" y="594043"/>
            <a:ext cx="223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6: Piston pin plug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243563-711F-4B62-82A4-D96D349D1EB0}"/>
              </a:ext>
            </a:extLst>
          </p:cNvPr>
          <p:cNvSpPr txBox="1"/>
          <p:nvPr/>
        </p:nvSpPr>
        <p:spPr>
          <a:xfrm>
            <a:off x="914399" y="6299242"/>
            <a:ext cx="5029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Features:</a:t>
            </a:r>
          </a:p>
          <a:p>
            <a:pPr marL="342900" indent="-342900">
              <a:buAutoNum type="arabicPeriod"/>
            </a:pPr>
            <a:r>
              <a:rPr lang="en-US" sz="1800" dirty="0"/>
              <a:t>Extruded Boss/Base</a:t>
            </a:r>
          </a:p>
          <a:p>
            <a:pPr marL="342900" indent="-342900">
              <a:buAutoNum type="arabicPeriod"/>
            </a:pPr>
            <a:r>
              <a:rPr lang="en-US" sz="1800" dirty="0"/>
              <a:t>Fillet</a:t>
            </a:r>
          </a:p>
          <a:p>
            <a:r>
              <a:rPr lang="en-US" sz="1800" b="1" dirty="0"/>
              <a:t>Tools:</a:t>
            </a:r>
          </a:p>
          <a:p>
            <a:pPr marL="342900" indent="-342900">
              <a:buAutoNum type="arabicPeriod"/>
            </a:pPr>
            <a:r>
              <a:rPr lang="en-US" sz="1800" dirty="0"/>
              <a:t>Line </a:t>
            </a:r>
          </a:p>
          <a:p>
            <a:pPr marL="342900" indent="-342900">
              <a:buAutoNum type="arabicPeriod"/>
            </a:pPr>
            <a:r>
              <a:rPr lang="en-US" sz="1800" dirty="0"/>
              <a:t>Circle</a:t>
            </a:r>
          </a:p>
          <a:p>
            <a:pPr marL="342900" indent="-342900">
              <a:buAutoNum type="arabicPeriod"/>
            </a:pPr>
            <a:r>
              <a:rPr lang="en-US" sz="1800" dirty="0"/>
              <a:t>Smart Dimension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1834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D4F98D-3848-4F1C-9712-02A5C8DE4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34" y="1095375"/>
            <a:ext cx="6858000" cy="3857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A4C639-B72D-4992-A7A8-331588D31335}"/>
              </a:ext>
            </a:extLst>
          </p:cNvPr>
          <p:cNvSpPr txBox="1"/>
          <p:nvPr/>
        </p:nvSpPr>
        <p:spPr>
          <a:xfrm>
            <a:off x="2667000" y="726043"/>
            <a:ext cx="1774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7: Piston Pin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49E595-C42F-4429-8507-5CEE4977838B}"/>
              </a:ext>
            </a:extLst>
          </p:cNvPr>
          <p:cNvSpPr txBox="1"/>
          <p:nvPr/>
        </p:nvSpPr>
        <p:spPr>
          <a:xfrm>
            <a:off x="914400" y="5935176"/>
            <a:ext cx="5029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Features:</a:t>
            </a:r>
          </a:p>
          <a:p>
            <a:pPr marL="342900" indent="-342900">
              <a:buAutoNum type="arabicPeriod"/>
            </a:pPr>
            <a:r>
              <a:rPr lang="en-US" sz="1800" dirty="0"/>
              <a:t>Extruded Boss/Base</a:t>
            </a:r>
          </a:p>
          <a:p>
            <a:pPr marL="342900" indent="-342900">
              <a:buAutoNum type="arabicPeriod"/>
            </a:pPr>
            <a:r>
              <a:rPr lang="en-US" sz="1800" dirty="0"/>
              <a:t>Extruded Cut</a:t>
            </a:r>
          </a:p>
          <a:p>
            <a:r>
              <a:rPr lang="en-US" sz="1800" b="1" dirty="0"/>
              <a:t>Tools:</a:t>
            </a:r>
          </a:p>
          <a:p>
            <a:pPr marL="342900" indent="-342900">
              <a:buAutoNum type="arabicPeriod"/>
            </a:pPr>
            <a:r>
              <a:rPr lang="en-US" sz="1800" dirty="0"/>
              <a:t>Line </a:t>
            </a:r>
          </a:p>
          <a:p>
            <a:pPr marL="342900" indent="-342900">
              <a:buAutoNum type="arabicPeriod"/>
            </a:pPr>
            <a:r>
              <a:rPr lang="en-US" sz="1800" dirty="0"/>
              <a:t>Circle</a:t>
            </a:r>
          </a:p>
          <a:p>
            <a:pPr marL="342900" indent="-342900">
              <a:buAutoNum type="arabicPeriod"/>
            </a:pPr>
            <a:r>
              <a:rPr lang="en-US" sz="1800" dirty="0"/>
              <a:t>Smart Dimension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0534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5D10CB-3915-4435-B7C5-3AF23FCEC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6653"/>
            <a:ext cx="6858000" cy="3857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7CBB3E-E50B-450C-97C8-91C4C2C1B1C1}"/>
              </a:ext>
            </a:extLst>
          </p:cNvPr>
          <p:cNvSpPr txBox="1"/>
          <p:nvPr/>
        </p:nvSpPr>
        <p:spPr>
          <a:xfrm>
            <a:off x="2650067" y="377321"/>
            <a:ext cx="184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8: Piston 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FB8281-E23E-4D39-BB2E-B28A9BD0DD4C}"/>
              </a:ext>
            </a:extLst>
          </p:cNvPr>
          <p:cNvSpPr txBox="1"/>
          <p:nvPr/>
        </p:nvSpPr>
        <p:spPr>
          <a:xfrm>
            <a:off x="914400" y="5486442"/>
            <a:ext cx="5029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Features:</a:t>
            </a:r>
          </a:p>
          <a:p>
            <a:pPr marL="342900" indent="-342900">
              <a:buAutoNum type="arabicPeriod"/>
            </a:pPr>
            <a:r>
              <a:rPr lang="en-US" sz="1800" dirty="0"/>
              <a:t>Extruded Boss/Base</a:t>
            </a:r>
          </a:p>
          <a:p>
            <a:pPr marL="342900" indent="-342900">
              <a:buAutoNum type="arabicPeriod"/>
            </a:pPr>
            <a:r>
              <a:rPr lang="en-US" sz="1800" dirty="0"/>
              <a:t>Extruded Cut</a:t>
            </a:r>
          </a:p>
          <a:p>
            <a:r>
              <a:rPr lang="en-US" sz="1800" b="1" dirty="0"/>
              <a:t>Tools:</a:t>
            </a:r>
          </a:p>
          <a:p>
            <a:pPr marL="342900" indent="-342900">
              <a:buAutoNum type="arabicPeriod"/>
            </a:pPr>
            <a:r>
              <a:rPr lang="en-US" sz="1800" dirty="0"/>
              <a:t>Line </a:t>
            </a:r>
          </a:p>
          <a:p>
            <a:pPr marL="342900" indent="-342900">
              <a:buAutoNum type="arabicPeriod"/>
            </a:pPr>
            <a:r>
              <a:rPr lang="en-US" sz="1800" dirty="0"/>
              <a:t>Circle</a:t>
            </a:r>
          </a:p>
          <a:p>
            <a:pPr marL="342900" indent="-342900">
              <a:buAutoNum type="arabicPeriod"/>
            </a:pPr>
            <a:r>
              <a:rPr lang="en-US" sz="1800" dirty="0"/>
              <a:t>Smart Dimension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6506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5E2AA9-8783-4356-B0CD-DDE9F3D8E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8254"/>
            <a:ext cx="6858000" cy="3857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CF0B39-AE9A-4644-BA69-9D952852D39A}"/>
              </a:ext>
            </a:extLst>
          </p:cNvPr>
          <p:cNvSpPr txBox="1"/>
          <p:nvPr/>
        </p:nvSpPr>
        <p:spPr>
          <a:xfrm>
            <a:off x="2934313" y="478922"/>
            <a:ext cx="1428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9: Piston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2ECCBA-4414-4B4F-B1CB-02DE0D2AF395}"/>
              </a:ext>
            </a:extLst>
          </p:cNvPr>
          <p:cNvSpPr txBox="1"/>
          <p:nvPr/>
        </p:nvSpPr>
        <p:spPr>
          <a:xfrm>
            <a:off x="1097905" y="5290062"/>
            <a:ext cx="352284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Features:</a:t>
            </a:r>
          </a:p>
          <a:p>
            <a:pPr marL="342900" indent="-342900">
              <a:buAutoNum type="arabicPeriod"/>
            </a:pPr>
            <a:r>
              <a:rPr lang="en-US" sz="1400" dirty="0"/>
              <a:t>Extruded Boss/Base</a:t>
            </a:r>
          </a:p>
          <a:p>
            <a:pPr marL="342900" indent="-342900">
              <a:buAutoNum type="arabicPeriod"/>
            </a:pPr>
            <a:r>
              <a:rPr lang="en-US" sz="1400" dirty="0"/>
              <a:t>Revolved Boss/Base</a:t>
            </a:r>
          </a:p>
          <a:p>
            <a:pPr marL="342900" indent="-342900">
              <a:buAutoNum type="arabicPeriod"/>
            </a:pPr>
            <a:r>
              <a:rPr lang="en-US" sz="1400" dirty="0"/>
              <a:t>Extruded Cut</a:t>
            </a:r>
          </a:p>
          <a:p>
            <a:pPr marL="342900" indent="-342900">
              <a:buAutoNum type="arabicPeriod"/>
            </a:pPr>
            <a:r>
              <a:rPr lang="en-US" sz="1400" dirty="0"/>
              <a:t>Fillet</a:t>
            </a:r>
          </a:p>
          <a:p>
            <a:r>
              <a:rPr lang="en-US" sz="1400" b="1" dirty="0"/>
              <a:t>Tools:</a:t>
            </a:r>
          </a:p>
          <a:p>
            <a:pPr marL="342900" indent="-342900">
              <a:buAutoNum type="arabicPeriod"/>
            </a:pPr>
            <a:r>
              <a:rPr lang="en-US" sz="1400" dirty="0"/>
              <a:t>Line </a:t>
            </a:r>
          </a:p>
          <a:p>
            <a:pPr marL="342900" indent="-342900">
              <a:buAutoNum type="arabicPeriod"/>
            </a:pPr>
            <a:r>
              <a:rPr lang="en-US" sz="1400" dirty="0"/>
              <a:t>Centerline</a:t>
            </a:r>
          </a:p>
          <a:p>
            <a:pPr marL="342900" indent="-342900">
              <a:buAutoNum type="arabicPeriod"/>
            </a:pPr>
            <a:r>
              <a:rPr lang="en-US" sz="1400" dirty="0"/>
              <a:t>Circle</a:t>
            </a:r>
          </a:p>
          <a:p>
            <a:pPr marL="342900" indent="-342900">
              <a:buAutoNum type="arabicPeriod"/>
            </a:pPr>
            <a:r>
              <a:rPr lang="en-US" sz="1400" dirty="0"/>
              <a:t>Construction Geometry</a:t>
            </a:r>
          </a:p>
          <a:p>
            <a:pPr marL="342900" indent="-342900">
              <a:buAutoNum type="arabicPeriod"/>
            </a:pPr>
            <a:r>
              <a:rPr lang="en-US" sz="1400" dirty="0"/>
              <a:t>Smart Dimension</a:t>
            </a:r>
          </a:p>
        </p:txBody>
      </p:sp>
    </p:spTree>
    <p:extLst>
      <p:ext uri="{BB962C8B-B14F-4D97-AF65-F5344CB8AC3E}">
        <p14:creationId xmlns:p14="http://schemas.microsoft.com/office/powerpoint/2010/main" val="2482649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FBA73E-FD33-4E91-AB5A-AF51A1270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3626"/>
            <a:ext cx="6858000" cy="3857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DA3B41-2ADC-41B4-93D6-3DA927CF9846}"/>
              </a:ext>
            </a:extLst>
          </p:cNvPr>
          <p:cNvSpPr txBox="1"/>
          <p:nvPr/>
        </p:nvSpPr>
        <p:spPr>
          <a:xfrm>
            <a:off x="2565400" y="651933"/>
            <a:ext cx="2284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3: Threaded Shaft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C56536-9A36-4CA5-BFAC-10A2F0F2C1E2}"/>
              </a:ext>
            </a:extLst>
          </p:cNvPr>
          <p:cNvSpPr txBox="1"/>
          <p:nvPr/>
        </p:nvSpPr>
        <p:spPr>
          <a:xfrm>
            <a:off x="478366" y="5764913"/>
            <a:ext cx="56337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Tools : </a:t>
            </a:r>
          </a:p>
          <a:p>
            <a:pPr marL="342900" indent="-342900">
              <a:buAutoNum type="arabicPeriod"/>
            </a:pPr>
            <a:r>
              <a:rPr lang="en-US" sz="1800" dirty="0"/>
              <a:t>Line </a:t>
            </a:r>
          </a:p>
          <a:p>
            <a:pPr marL="342900" indent="-342900">
              <a:buAutoNum type="arabicPeriod"/>
            </a:pPr>
            <a:r>
              <a:rPr lang="en-US" sz="1800" dirty="0"/>
              <a:t>Centerline</a:t>
            </a:r>
          </a:p>
          <a:p>
            <a:pPr marL="342900" indent="-342900">
              <a:buAutoNum type="arabicPeriod"/>
            </a:pPr>
            <a:r>
              <a:rPr lang="en-US" sz="1800" dirty="0"/>
              <a:t>Circle</a:t>
            </a:r>
          </a:p>
          <a:p>
            <a:pPr marL="342900" indent="-342900">
              <a:buAutoNum type="arabicPeriod"/>
            </a:pPr>
            <a:r>
              <a:rPr lang="en-US" sz="1800" dirty="0"/>
              <a:t>Covert Entities</a:t>
            </a:r>
          </a:p>
          <a:p>
            <a:pPr marL="342900" indent="-342900">
              <a:buAutoNum type="arabicPeriod"/>
            </a:pPr>
            <a:r>
              <a:rPr lang="en-US" sz="1800" dirty="0"/>
              <a:t>Smart Dimension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EF3566-739A-4D3D-B9E7-ADB8CB98DECD}"/>
              </a:ext>
            </a:extLst>
          </p:cNvPr>
          <p:cNvSpPr txBox="1"/>
          <p:nvPr/>
        </p:nvSpPr>
        <p:spPr>
          <a:xfrm>
            <a:off x="478366" y="7776739"/>
            <a:ext cx="56337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 : </a:t>
            </a:r>
          </a:p>
          <a:p>
            <a:pPr marL="342900" indent="-342900">
              <a:buAutoNum type="arabicPeriod"/>
            </a:pPr>
            <a:r>
              <a:rPr lang="en-US" sz="1800" dirty="0"/>
              <a:t>Extruded Boss/Base</a:t>
            </a:r>
          </a:p>
          <a:p>
            <a:pPr marL="342900" indent="-342900">
              <a:buAutoNum type="arabicPeriod"/>
            </a:pPr>
            <a:r>
              <a:rPr lang="en-US" sz="1800" dirty="0"/>
              <a:t>Revolved Boss/Base</a:t>
            </a:r>
          </a:p>
          <a:p>
            <a:pPr marL="342900" indent="-342900">
              <a:buAutoNum type="arabicPeriod"/>
            </a:pPr>
            <a:r>
              <a:rPr lang="en-US" sz="1800" dirty="0"/>
              <a:t>Swept Cut</a:t>
            </a:r>
          </a:p>
          <a:p>
            <a:pPr marL="342900" indent="-342900">
              <a:buAutoNum type="arabicPeriod"/>
            </a:pPr>
            <a:r>
              <a:rPr lang="en-US" sz="1800" dirty="0"/>
              <a:t>Extruded Cut</a:t>
            </a:r>
          </a:p>
        </p:txBody>
      </p:sp>
    </p:spTree>
    <p:extLst>
      <p:ext uri="{BB962C8B-B14F-4D97-AF65-F5344CB8AC3E}">
        <p14:creationId xmlns:p14="http://schemas.microsoft.com/office/powerpoint/2010/main" val="38785714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B1999F-F63D-4A77-9D5B-CA6715F35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1987"/>
            <a:ext cx="6858000" cy="3857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A9590A-64EC-4ADC-92F0-1D793E27742E}"/>
              </a:ext>
            </a:extLst>
          </p:cNvPr>
          <p:cNvSpPr txBox="1"/>
          <p:nvPr/>
        </p:nvSpPr>
        <p:spPr>
          <a:xfrm>
            <a:off x="2726267" y="292655"/>
            <a:ext cx="2066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10: Upper Bush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B072B7-D0E9-4D9D-8A0A-7E24CFBC52EB}"/>
              </a:ext>
            </a:extLst>
          </p:cNvPr>
          <p:cNvSpPr txBox="1"/>
          <p:nvPr/>
        </p:nvSpPr>
        <p:spPr>
          <a:xfrm>
            <a:off x="914400" y="5486442"/>
            <a:ext cx="5029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Features:</a:t>
            </a:r>
          </a:p>
          <a:p>
            <a:pPr marL="342900" indent="-342900">
              <a:buAutoNum type="arabicPeriod"/>
            </a:pPr>
            <a:r>
              <a:rPr lang="en-US" sz="1800" dirty="0"/>
              <a:t>Extruded Boss/Base</a:t>
            </a:r>
          </a:p>
          <a:p>
            <a:pPr marL="342900" indent="-342900">
              <a:buAutoNum type="arabicPeriod"/>
            </a:pPr>
            <a:r>
              <a:rPr lang="en-US" sz="1800" dirty="0"/>
              <a:t>Extruded Cut</a:t>
            </a:r>
          </a:p>
          <a:p>
            <a:r>
              <a:rPr lang="en-US" sz="1800" b="1" dirty="0"/>
              <a:t>Tools:</a:t>
            </a:r>
          </a:p>
          <a:p>
            <a:pPr marL="342900" indent="-342900">
              <a:buAutoNum type="arabicPeriod"/>
            </a:pPr>
            <a:r>
              <a:rPr lang="en-US" sz="1800" dirty="0"/>
              <a:t>Line </a:t>
            </a:r>
          </a:p>
          <a:p>
            <a:pPr marL="342900" indent="-342900">
              <a:buAutoNum type="arabicPeriod"/>
            </a:pPr>
            <a:r>
              <a:rPr lang="en-US" sz="1800" dirty="0"/>
              <a:t>Circle</a:t>
            </a:r>
          </a:p>
          <a:p>
            <a:pPr marL="342900" indent="-342900">
              <a:buAutoNum type="arabicPeriod"/>
            </a:pPr>
            <a:r>
              <a:rPr lang="en-US" sz="1800" dirty="0"/>
              <a:t>Smart Dimension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3192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AE71FF-E06F-46A7-B47A-047622FD4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5375"/>
            <a:ext cx="6858000" cy="3857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20A7E3-488F-4FBC-A8C3-D87CCF6B0C6F}"/>
              </a:ext>
            </a:extLst>
          </p:cNvPr>
          <p:cNvSpPr txBox="1"/>
          <p:nvPr/>
        </p:nvSpPr>
        <p:spPr>
          <a:xfrm>
            <a:off x="2797791" y="600501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Radial Engine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56D25A-EE41-4B40-9CFD-A034B4B33026}"/>
              </a:ext>
            </a:extLst>
          </p:cNvPr>
          <p:cNvSpPr txBox="1"/>
          <p:nvPr/>
        </p:nvSpPr>
        <p:spPr>
          <a:xfrm>
            <a:off x="1811867" y="5706533"/>
            <a:ext cx="32427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Assembly –</a:t>
            </a:r>
          </a:p>
          <a:p>
            <a:pPr marL="342900" indent="-342900">
              <a:buAutoNum type="arabicPeriod"/>
            </a:pPr>
            <a:r>
              <a:rPr lang="en-US" dirty="0"/>
              <a:t>Insert Component</a:t>
            </a:r>
          </a:p>
          <a:p>
            <a:pPr marL="342900" indent="-342900">
              <a:buAutoNum type="arabicPeriod"/>
            </a:pPr>
            <a:r>
              <a:rPr lang="en-US" dirty="0"/>
              <a:t>Mate</a:t>
            </a:r>
          </a:p>
          <a:p>
            <a:pPr marL="342900" indent="-342900">
              <a:buAutoNum type="arabicPeriod"/>
            </a:pPr>
            <a:r>
              <a:rPr lang="en-US" dirty="0"/>
              <a:t>Mirror</a:t>
            </a:r>
          </a:p>
          <a:p>
            <a:pPr marL="342900" indent="-342900">
              <a:buAutoNum type="arabicPeriod"/>
            </a:pPr>
            <a:r>
              <a:rPr lang="en-US" dirty="0"/>
              <a:t>Copy With Mate</a:t>
            </a:r>
          </a:p>
          <a:p>
            <a:pPr marL="342900" indent="-342900">
              <a:buAutoNum type="arabicPeriod"/>
            </a:pPr>
            <a:r>
              <a:rPr lang="en-US" dirty="0"/>
              <a:t>Coincide</a:t>
            </a:r>
          </a:p>
          <a:p>
            <a:pPr marL="342900" indent="-342900">
              <a:buAutoNum type="arabicPeriod"/>
            </a:pPr>
            <a:r>
              <a:rPr lang="en-US" dirty="0"/>
              <a:t>Concentric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71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105463-5F9E-4378-89D4-5ADC96E10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5375"/>
            <a:ext cx="6858000" cy="3857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2F1537-E390-4558-B8AC-43B4B2292492}"/>
              </a:ext>
            </a:extLst>
          </p:cNvPr>
          <p:cNvSpPr txBox="1"/>
          <p:nvPr/>
        </p:nvSpPr>
        <p:spPr>
          <a:xfrm>
            <a:off x="1109134" y="5207000"/>
            <a:ext cx="223279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Assembly </a:t>
            </a:r>
            <a:r>
              <a:rPr lang="en-US" dirty="0"/>
              <a:t>– </a:t>
            </a:r>
          </a:p>
          <a:p>
            <a:pPr marL="342900" indent="-342900">
              <a:buAutoNum type="arabicPeriod"/>
            </a:pPr>
            <a:r>
              <a:rPr lang="en-US" dirty="0"/>
              <a:t>Insert Component</a:t>
            </a:r>
          </a:p>
          <a:p>
            <a:pPr marL="342900" indent="-342900">
              <a:buAutoNum type="arabicPeriod"/>
            </a:pPr>
            <a:r>
              <a:rPr lang="en-US" dirty="0"/>
              <a:t>Mate</a:t>
            </a:r>
          </a:p>
          <a:p>
            <a:r>
              <a:rPr lang="en-US" dirty="0"/>
              <a:t>    -&gt; Coincide</a:t>
            </a:r>
          </a:p>
          <a:p>
            <a:r>
              <a:rPr lang="en-US" dirty="0"/>
              <a:t>    -&gt; Concentric</a:t>
            </a:r>
          </a:p>
          <a:p>
            <a:r>
              <a:rPr lang="en-US" dirty="0"/>
              <a:t>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22560E-FCCF-46FE-8318-4B168E20D8F6}"/>
              </a:ext>
            </a:extLst>
          </p:cNvPr>
          <p:cNvSpPr txBox="1"/>
          <p:nvPr/>
        </p:nvSpPr>
        <p:spPr>
          <a:xfrm>
            <a:off x="2514600" y="432356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Shaft Assembly</a:t>
            </a:r>
          </a:p>
        </p:txBody>
      </p:sp>
    </p:spTree>
    <p:extLst>
      <p:ext uri="{BB962C8B-B14F-4D97-AF65-F5344CB8AC3E}">
        <p14:creationId xmlns:p14="http://schemas.microsoft.com/office/powerpoint/2010/main" val="2012982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116E9C-80E5-41B2-B22D-412CED1D6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2778"/>
            <a:ext cx="6858000" cy="3857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66FECB-5177-4990-959B-F4A7964D2F93}"/>
              </a:ext>
            </a:extLst>
          </p:cNvPr>
          <p:cNvSpPr txBox="1"/>
          <p:nvPr/>
        </p:nvSpPr>
        <p:spPr>
          <a:xfrm>
            <a:off x="2306320" y="540385"/>
            <a:ext cx="238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Universal Joint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14A4BA-DDD5-4899-84F8-C1BFB57F3EB9}"/>
              </a:ext>
            </a:extLst>
          </p:cNvPr>
          <p:cNvSpPr txBox="1"/>
          <p:nvPr/>
        </p:nvSpPr>
        <p:spPr>
          <a:xfrm>
            <a:off x="2624666" y="1232363"/>
            <a:ext cx="160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1: Yoke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165AE-5894-4FA0-8E96-F3923BEF6002}"/>
              </a:ext>
            </a:extLst>
          </p:cNvPr>
          <p:cNvSpPr txBox="1"/>
          <p:nvPr/>
        </p:nvSpPr>
        <p:spPr>
          <a:xfrm>
            <a:off x="778933" y="6231467"/>
            <a:ext cx="328115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Features:</a:t>
            </a:r>
          </a:p>
          <a:p>
            <a:pPr marL="342900" indent="-342900">
              <a:buAutoNum type="arabicPeriod"/>
            </a:pPr>
            <a:r>
              <a:rPr lang="en-US" sz="1800" dirty="0"/>
              <a:t>Extruded Boss/Base</a:t>
            </a:r>
          </a:p>
          <a:p>
            <a:pPr marL="342900" indent="-342900">
              <a:buAutoNum type="arabicPeriod"/>
            </a:pPr>
            <a:r>
              <a:rPr lang="en-US" sz="1800" dirty="0"/>
              <a:t>Fillet</a:t>
            </a:r>
          </a:p>
          <a:p>
            <a:pPr marL="342900" indent="-342900">
              <a:buAutoNum type="arabicPeriod"/>
            </a:pPr>
            <a:r>
              <a:rPr lang="en-US" sz="1800" dirty="0"/>
              <a:t>Hole Wizard</a:t>
            </a:r>
          </a:p>
          <a:p>
            <a:pPr marL="342900" indent="-342900">
              <a:buFontTx/>
              <a:buAutoNum type="arabicPeriod"/>
            </a:pPr>
            <a:r>
              <a:rPr lang="en-US" sz="1800" dirty="0"/>
              <a:t>Reference Geometry -&gt; Plane</a:t>
            </a:r>
          </a:p>
          <a:p>
            <a:pPr marL="342900" indent="-342900">
              <a:buAutoNum type="arabicPeriod"/>
            </a:pPr>
            <a:endParaRPr lang="en-US" sz="1800" dirty="0"/>
          </a:p>
          <a:p>
            <a:r>
              <a:rPr lang="en-US" sz="1800" b="1" dirty="0"/>
              <a:t>Tools:</a:t>
            </a:r>
          </a:p>
          <a:p>
            <a:pPr marL="342900" indent="-342900">
              <a:buAutoNum type="arabicPeriod"/>
            </a:pPr>
            <a:r>
              <a:rPr lang="en-US" sz="1800" dirty="0"/>
              <a:t>Line </a:t>
            </a:r>
          </a:p>
          <a:p>
            <a:pPr marL="342900" indent="-342900">
              <a:buAutoNum type="arabicPeriod"/>
            </a:pPr>
            <a:r>
              <a:rPr lang="en-US" sz="1800" dirty="0"/>
              <a:t>Centerline</a:t>
            </a:r>
          </a:p>
          <a:p>
            <a:pPr marL="342900" indent="-342900">
              <a:buAutoNum type="arabicPeriod"/>
            </a:pPr>
            <a:r>
              <a:rPr lang="en-US" sz="1800" dirty="0"/>
              <a:t>Circle</a:t>
            </a:r>
          </a:p>
          <a:p>
            <a:pPr marL="342900" indent="-342900">
              <a:buAutoNum type="arabicPeriod"/>
            </a:pPr>
            <a:r>
              <a:rPr lang="en-US" sz="1800" dirty="0"/>
              <a:t>Smart Dimension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408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75605F-24AD-41AA-BD64-483AAF270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841"/>
            <a:ext cx="6858000" cy="3857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D2D06A-6DBC-442E-881B-410551EDC82F}"/>
              </a:ext>
            </a:extLst>
          </p:cNvPr>
          <p:cNvSpPr txBox="1"/>
          <p:nvPr/>
        </p:nvSpPr>
        <p:spPr>
          <a:xfrm>
            <a:off x="778933" y="5427133"/>
            <a:ext cx="23911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Features:</a:t>
            </a:r>
          </a:p>
          <a:p>
            <a:pPr marL="342900" indent="-342900">
              <a:buAutoNum type="arabicPeriod"/>
            </a:pPr>
            <a:r>
              <a:rPr lang="en-US" sz="1800" dirty="0"/>
              <a:t>Extruded Boss/Base</a:t>
            </a:r>
          </a:p>
          <a:p>
            <a:r>
              <a:rPr lang="en-US" sz="1800" b="1" dirty="0"/>
              <a:t>Tools:</a:t>
            </a:r>
          </a:p>
          <a:p>
            <a:pPr marL="342900" indent="-342900">
              <a:buAutoNum type="arabicPeriod"/>
            </a:pPr>
            <a:r>
              <a:rPr lang="en-US" dirty="0"/>
              <a:t>Sketch</a:t>
            </a:r>
          </a:p>
          <a:p>
            <a:pPr marL="342900" indent="-342900">
              <a:buAutoNum type="arabicPeriod"/>
            </a:pPr>
            <a:r>
              <a:rPr lang="en-US" sz="1800" dirty="0"/>
              <a:t>Smart Dimension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C4AFF3-BB2C-4098-AA24-21AB04772F58}"/>
              </a:ext>
            </a:extLst>
          </p:cNvPr>
          <p:cNvSpPr txBox="1"/>
          <p:nvPr/>
        </p:nvSpPr>
        <p:spPr>
          <a:xfrm>
            <a:off x="2865237" y="498509"/>
            <a:ext cx="1443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2: Swivel</a:t>
            </a:r>
          </a:p>
        </p:txBody>
      </p:sp>
    </p:spTree>
    <p:extLst>
      <p:ext uri="{BB962C8B-B14F-4D97-AF65-F5344CB8AC3E}">
        <p14:creationId xmlns:p14="http://schemas.microsoft.com/office/powerpoint/2010/main" val="2804529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44578E-1FA0-4C34-BCBB-376B981CA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2087"/>
            <a:ext cx="6858000" cy="3857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5581FB-59EC-4755-8DEE-A214F1A83024}"/>
              </a:ext>
            </a:extLst>
          </p:cNvPr>
          <p:cNvSpPr txBox="1"/>
          <p:nvPr/>
        </p:nvSpPr>
        <p:spPr>
          <a:xfrm>
            <a:off x="2980267" y="414867"/>
            <a:ext cx="162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3: Pin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6214ED-6EE6-473D-81EC-E77FAF62D333}"/>
              </a:ext>
            </a:extLst>
          </p:cNvPr>
          <p:cNvSpPr txBox="1"/>
          <p:nvPr/>
        </p:nvSpPr>
        <p:spPr>
          <a:xfrm>
            <a:off x="778933" y="5427133"/>
            <a:ext cx="23911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Features:</a:t>
            </a:r>
          </a:p>
          <a:p>
            <a:pPr marL="342900" indent="-342900">
              <a:buAutoNum type="arabicPeriod"/>
            </a:pPr>
            <a:r>
              <a:rPr lang="en-US" sz="1800" dirty="0"/>
              <a:t>Extruded Boss/Base</a:t>
            </a:r>
          </a:p>
          <a:p>
            <a:r>
              <a:rPr lang="en-US" sz="1800" b="1" dirty="0"/>
              <a:t>Tools:</a:t>
            </a:r>
          </a:p>
          <a:p>
            <a:pPr marL="342900" indent="-342900">
              <a:buAutoNum type="arabicPeriod"/>
            </a:pPr>
            <a:r>
              <a:rPr lang="en-US" dirty="0"/>
              <a:t>Sketch</a:t>
            </a:r>
          </a:p>
          <a:p>
            <a:pPr marL="342900" indent="-342900">
              <a:buAutoNum type="arabicPeriod"/>
            </a:pPr>
            <a:r>
              <a:rPr lang="en-US" sz="1800" dirty="0"/>
              <a:t>Smart Dimension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27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937B77-B607-4BDF-A0BF-AF452FE4B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784"/>
            <a:ext cx="6858000" cy="3857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D16099-9711-4713-9169-03B75A847FCB}"/>
              </a:ext>
            </a:extLst>
          </p:cNvPr>
          <p:cNvSpPr txBox="1"/>
          <p:nvPr/>
        </p:nvSpPr>
        <p:spPr>
          <a:xfrm>
            <a:off x="2878667" y="491067"/>
            <a:ext cx="1646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4: Blushing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86CAE-69BE-4098-B8EC-EEBE9AD5790A}"/>
              </a:ext>
            </a:extLst>
          </p:cNvPr>
          <p:cNvSpPr txBox="1"/>
          <p:nvPr/>
        </p:nvSpPr>
        <p:spPr>
          <a:xfrm>
            <a:off x="778933" y="5427133"/>
            <a:ext cx="239110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Features:</a:t>
            </a:r>
          </a:p>
          <a:p>
            <a:pPr marL="342900" indent="-342900">
              <a:buAutoNum type="arabicPeriod"/>
            </a:pPr>
            <a:r>
              <a:rPr lang="en-US" sz="1800" dirty="0"/>
              <a:t>Extruded Boss/Base</a:t>
            </a:r>
          </a:p>
          <a:p>
            <a:pPr marL="342900" indent="-342900">
              <a:buAutoNum type="arabicPeriod"/>
            </a:pPr>
            <a:r>
              <a:rPr lang="en-US" dirty="0"/>
              <a:t>Extruded Cut</a:t>
            </a:r>
            <a:endParaRPr lang="en-US" sz="1800" dirty="0"/>
          </a:p>
          <a:p>
            <a:r>
              <a:rPr lang="en-US" sz="1800" b="1" dirty="0"/>
              <a:t>Tools:</a:t>
            </a:r>
          </a:p>
          <a:p>
            <a:pPr marL="342900" indent="-342900">
              <a:buAutoNum type="arabicPeriod"/>
            </a:pPr>
            <a:r>
              <a:rPr lang="en-US" dirty="0"/>
              <a:t>Sketch</a:t>
            </a:r>
          </a:p>
          <a:p>
            <a:pPr marL="342900" indent="-342900">
              <a:buAutoNum type="arabicPeriod"/>
            </a:pPr>
            <a:r>
              <a:rPr lang="en-US" sz="1800" dirty="0"/>
              <a:t>Smart Dimension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384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846</TotalTime>
  <Words>764</Words>
  <Application>Microsoft Office PowerPoint</Application>
  <PresentationFormat>A4 Paper (210x297 mm)</PresentationFormat>
  <Paragraphs>337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Shuvo Ahmed</dc:creator>
  <cp:lastModifiedBy>Shuvo Ahmed</cp:lastModifiedBy>
  <cp:revision>11</cp:revision>
  <dcterms:created xsi:type="dcterms:W3CDTF">2023-05-09T06:25:24Z</dcterms:created>
  <dcterms:modified xsi:type="dcterms:W3CDTF">2023-05-10T14:21:22Z</dcterms:modified>
</cp:coreProperties>
</file>